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68" r:id="rId2"/>
    <p:sldId id="312" r:id="rId3"/>
    <p:sldId id="313" r:id="rId4"/>
    <p:sldId id="357" r:id="rId5"/>
    <p:sldId id="293" r:id="rId6"/>
    <p:sldId id="358" r:id="rId7"/>
    <p:sldId id="294" r:id="rId8"/>
    <p:sldId id="295" r:id="rId9"/>
    <p:sldId id="299" r:id="rId10"/>
    <p:sldId id="300" r:id="rId11"/>
    <p:sldId id="296" r:id="rId12"/>
    <p:sldId id="297" r:id="rId13"/>
    <p:sldId id="298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3" r:id="rId30"/>
    <p:sldId id="329" r:id="rId31"/>
    <p:sldId id="324" r:id="rId32"/>
    <p:sldId id="325" r:id="rId33"/>
    <p:sldId id="326" r:id="rId34"/>
    <p:sldId id="327" r:id="rId35"/>
    <p:sldId id="328" r:id="rId36"/>
    <p:sldId id="339" r:id="rId37"/>
    <p:sldId id="330" r:id="rId38"/>
    <p:sldId id="331" r:id="rId39"/>
    <p:sldId id="332" r:id="rId40"/>
    <p:sldId id="333" r:id="rId41"/>
    <p:sldId id="337" r:id="rId42"/>
    <p:sldId id="334" r:id="rId43"/>
    <p:sldId id="335" r:id="rId44"/>
    <p:sldId id="338" r:id="rId45"/>
    <p:sldId id="336" r:id="rId46"/>
    <p:sldId id="365" r:id="rId47"/>
    <p:sldId id="364" r:id="rId48"/>
    <p:sldId id="370" r:id="rId49"/>
    <p:sldId id="363" r:id="rId50"/>
    <p:sldId id="366" r:id="rId51"/>
    <p:sldId id="360" r:id="rId52"/>
    <p:sldId id="361" r:id="rId53"/>
    <p:sldId id="362" r:id="rId54"/>
    <p:sldId id="359" r:id="rId55"/>
    <p:sldId id="309" r:id="rId56"/>
    <p:sldId id="310" r:id="rId57"/>
    <p:sldId id="311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3" r:id="rId71"/>
    <p:sldId id="355" r:id="rId72"/>
    <p:sldId id="354" r:id="rId73"/>
    <p:sldId id="356" r:id="rId74"/>
    <p:sldId id="369" r:id="rId75"/>
    <p:sldId id="36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805406"/>
    <a:srgbClr val="AC7309"/>
    <a:srgbClr val="C5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56"/>
    <p:restoredTop sz="90839"/>
  </p:normalViewPr>
  <p:slideViewPr>
    <p:cSldViewPr snapToGrid="0" snapToObjects="1">
      <p:cViewPr>
        <p:scale>
          <a:sx n="70" d="100"/>
          <a:sy n="70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940D9-A0F5-5441-BFC1-53C136B72435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795AA-8646-AB4D-816D-6B926830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5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05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85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3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9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4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1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51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9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7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15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differences between Monte Carlo and TD learning for these cells?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Why does Monte </a:t>
            </a:r>
            <a:r>
              <a:rPr lang="en-US" baseline="0" dirty="0" err="1" smtClean="0"/>
              <a:t>carlo</a:t>
            </a:r>
            <a:r>
              <a:rPr lang="en-US" baseline="0" dirty="0" smtClean="0"/>
              <a:t> have higher values?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Will these values ever be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8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more</a:t>
            </a:r>
            <a:r>
              <a:rPr lang="en-US" baseline="0" dirty="0" smtClean="0"/>
              <a:t> episode of TD learning, now with some actions that don’t work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2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8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53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failing to go north and having to go through the toll booth</a:t>
            </a:r>
            <a:r>
              <a:rPr lang="en-US" baseline="0" dirty="0" smtClean="0"/>
              <a:t> again, we (1) get the negative reward and (2) now have it applied to </a:t>
            </a:r>
            <a:r>
              <a:rPr lang="en-US" i="1" baseline="0" dirty="0" smtClean="0"/>
              <a:t>leaving</a:t>
            </a:r>
            <a:r>
              <a:rPr lang="en-US" i="0" baseline="0" dirty="0" smtClean="0"/>
              <a:t> the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37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now the potential</a:t>
            </a:r>
            <a:r>
              <a:rPr lang="en-US" baseline="0" dirty="0" smtClean="0"/>
              <a:t> positive outcome from [3,3] propagates back to the North action from [3,2], bringing it back towards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1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failing to go West</a:t>
            </a:r>
            <a:r>
              <a:rPr lang="en-US" baseline="0" dirty="0" smtClean="0"/>
              <a:t> reduces the value of ([3,3], West)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424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now, we know the exit square is good, so we increase ([3,3],</a:t>
            </a:r>
            <a:r>
              <a:rPr lang="en-US" baseline="0" dirty="0" smtClean="0"/>
              <a:t> West)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0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5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no reward for entering the goal square; only get the reward when we take the EXIT action!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11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612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chose N as the next action, using the current \epsilon-greedy policy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08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 Escaped the local</a:t>
            </a:r>
            <a:r>
              <a:rPr lang="en-US" baseline="0" dirty="0" smtClean="0"/>
              <a:t> solution for a better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4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65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Bad!  Overshot the local good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44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Good! Found the best local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Bad!</a:t>
            </a:r>
            <a:r>
              <a:rPr lang="en-US" baseline="0" dirty="0" smtClean="0"/>
              <a:t> Hard to get out of the local not-as-good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3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9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4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3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B795AA-8646-AB4D-816D-6B92683038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5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050588"/>
            <a:ext cx="12192000" cy="0"/>
          </a:xfrm>
          <a:prstGeom prst="line">
            <a:avLst/>
          </a:prstGeom>
          <a:ln w="5080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9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2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3FB2-19F0-2A47-895C-60E51D6E971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3487A-185D-6F4D-8B2A-9C3BCD41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9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e.osu.edu/events/2017/10/joint-csestatistics-seminar-peter-bartlet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9.png"/><Relationship Id="rId13" Type="http://schemas.openxmlformats.org/officeDocument/2006/relationships/image" Target="../media/image31.png"/><Relationship Id="rId14" Type="http://schemas.openxmlformats.org/officeDocument/2006/relationships/image" Target="../media/image33.png"/><Relationship Id="rId15" Type="http://schemas.openxmlformats.org/officeDocument/2006/relationships/image" Target="../media/image1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11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0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6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44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7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9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9.tiff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6.png"/><Relationship Id="rId13" Type="http://schemas.openxmlformats.org/officeDocument/2006/relationships/image" Target="../media/image20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38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3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5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7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69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1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3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74.png"/><Relationship Id="rId13" Type="http://schemas.openxmlformats.org/officeDocument/2006/relationships/image" Target="../media/image36.png"/><Relationship Id="rId14" Type="http://schemas.openxmlformats.org/officeDocument/2006/relationships/image" Target="../media/image38.tiff"/><Relationship Id="rId15" Type="http://schemas.openxmlformats.org/officeDocument/2006/relationships/image" Target="../media/image2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7.png"/><Relationship Id="rId13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2.png"/><Relationship Id="rId13" Type="http://schemas.openxmlformats.org/officeDocument/2006/relationships/image" Target="../media/image36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1.png"/><Relationship Id="rId13" Type="http://schemas.openxmlformats.org/officeDocument/2006/relationships/image" Target="../media/image53.png"/><Relationship Id="rId14" Type="http://schemas.openxmlformats.org/officeDocument/2006/relationships/image" Target="../media/image20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tif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ednuht.org/genetic_walker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volved_antenna" TargetMode="External"/><Relationship Id="rId3" Type="http://schemas.openxmlformats.org/officeDocument/2006/relationships/image" Target="../media/image4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102.png"/><Relationship Id="rId6" Type="http://schemas.openxmlformats.org/officeDocument/2006/relationships/image" Target="../media/image89.png"/><Relationship Id="rId7" Type="http://schemas.openxmlformats.org/officeDocument/2006/relationships/image" Target="../media/image103.png"/><Relationship Id="rId8" Type="http://schemas.openxmlformats.org/officeDocument/2006/relationships/image" Target="../media/image91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106.png"/><Relationship Id="rId6" Type="http://schemas.openxmlformats.org/officeDocument/2006/relationships/image" Target="../media/image89.png"/><Relationship Id="rId7" Type="http://schemas.openxmlformats.org/officeDocument/2006/relationships/image" Target="../media/image107.png"/><Relationship Id="rId8" Type="http://schemas.openxmlformats.org/officeDocument/2006/relationships/image" Target="../media/image91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23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 Friday AI seminar this week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Today 3pm EA170 – Peter Bartlett on Deep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hlinkClick r:id="rId2"/>
              </a:rPr>
              <a:t>Event link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032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Driving Home as </a:t>
            </a:r>
            <a:r>
              <a:rPr lang="en-US" dirty="0" err="1" smtClean="0"/>
              <a:t>Gridworld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7675" cy="49783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19" y="1367623"/>
            <a:ext cx="4357675" cy="4978371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9" y="1367623"/>
            <a:ext cx="4351975" cy="497186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1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1975" cy="497186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3643313" y="2614613"/>
            <a:ext cx="1042987" cy="2386012"/>
          </a:xfrm>
          <a:custGeom>
            <a:avLst/>
            <a:gdLst>
              <a:gd name="connsiteX0" fmla="*/ 0 w 1042987"/>
              <a:gd name="connsiteY0" fmla="*/ 2386012 h 2386012"/>
              <a:gd name="connsiteX1" fmla="*/ 0 w 1042987"/>
              <a:gd name="connsiteY1" fmla="*/ 1900237 h 2386012"/>
              <a:gd name="connsiteX2" fmla="*/ 1042987 w 1042987"/>
              <a:gd name="connsiteY2" fmla="*/ 1900237 h 2386012"/>
              <a:gd name="connsiteX3" fmla="*/ 1042987 w 1042987"/>
              <a:gd name="connsiteY3" fmla="*/ 0 h 2386012"/>
              <a:gd name="connsiteX4" fmla="*/ 85725 w 1042987"/>
              <a:gd name="connsiteY4" fmla="*/ 0 h 238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987" h="2386012">
                <a:moveTo>
                  <a:pt x="0" y="2386012"/>
                </a:moveTo>
                <a:lnTo>
                  <a:pt x="0" y="1900237"/>
                </a:lnTo>
                <a:lnTo>
                  <a:pt x="1042987" y="1900237"/>
                </a:lnTo>
                <a:lnTo>
                  <a:pt x="1042987" y="0"/>
                </a:lnTo>
                <a:lnTo>
                  <a:pt x="85725" y="0"/>
                </a:lnTo>
              </a:path>
            </a:pathLst>
          </a:custGeom>
          <a:noFill/>
          <a:ln w="127000" cmpd="sng">
            <a:solidFill>
              <a:srgbClr val="92D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12775" y="5714336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Done calculating route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Now we follow it (as a reflex agent)!</a:t>
            </a:r>
            <a:endParaRPr 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8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C -0.00716 -0.04328 -0.01432 -0.08657 -0.00117 -0.10439 C 0.01185 -0.12199 0.06485 -0.06064 0.07852 -0.10648 C 0.09219 -0.15231 0.09375 -0.33449 0.08086 -0.37939 C 0.06797 -0.42407 0.01263 -0.36782 0.00118 -0.37523 " pathEditMode="relative" ptsTypes="AAAAA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Online reinforcement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308763" y="1651961"/>
            <a:ext cx="4044563" cy="2084962"/>
            <a:chOff x="6142425" y="1764319"/>
            <a:chExt cx="4841786" cy="2798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142425" y="1764319"/>
                  <a:ext cx="4841786" cy="1445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u="sng" dirty="0" smtClean="0"/>
                    <a:t>Transition probabilities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∀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=0.1</m:t>
                      </m:r>
                    </m:oMath>
                  </a14:m>
                  <a:endParaRPr lang="en-US" sz="1600" dirty="0" smtClean="0"/>
                </a:p>
                <a:p>
                  <a:pPr marL="285750" indent="-285750">
                    <a:buFont typeface="Arial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𝑐𝑟𝑎𝑠h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315,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=0.1</m:t>
                      </m:r>
                    </m:oMath>
                  </a14:m>
                  <a:endParaRPr lang="en-US" sz="1600" b="0" dirty="0" smtClean="0"/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1600" dirty="0" smtClean="0"/>
                    <a:t>Otherwise, you move as intended</a:t>
                  </a: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425" y="1764319"/>
                  <a:ext cx="4841786" cy="144587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905" t="-5085" b="-62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6142425" y="3116939"/>
              <a:ext cx="4841786" cy="1445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 smtClean="0"/>
                <a:t>Rewards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Get home: +10 (terminal)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Pay toll: -5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/>
                <a:t>Crash: -100 (terminal)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021356" y="3973136"/>
            <a:ext cx="481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Transitions and rewards are </a:t>
            </a:r>
            <a:r>
              <a:rPr lang="en-US" sz="2000" b="1" u="sng" dirty="0" smtClean="0"/>
              <a:t>unknown</a:t>
            </a:r>
            <a:r>
              <a:rPr lang="en-US" sz="2000" dirty="0" smtClean="0"/>
              <a:t> to the agent</a:t>
            </a:r>
          </a:p>
          <a:p>
            <a:endParaRPr lang="en-US" sz="2000" dirty="0"/>
          </a:p>
          <a:p>
            <a:r>
              <a:rPr lang="en-US" sz="2000" dirty="0" smtClean="0"/>
              <a:t>We must </a:t>
            </a:r>
            <a:r>
              <a:rPr lang="en-US" sz="2000" b="1" u="sng" dirty="0" smtClean="0"/>
              <a:t>act</a:t>
            </a:r>
            <a:r>
              <a:rPr lang="en-US" sz="2000" dirty="0" smtClean="0"/>
              <a:t> to learn the optimal policy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26" y="1492279"/>
            <a:ext cx="2295684" cy="229568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30607" y="5477891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Approaches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30607" y="5872736"/>
            <a:ext cx="7000874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Monte Carlo (full sequences)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Temporal Difference learning (single observations)</a:t>
            </a:r>
          </a:p>
        </p:txBody>
      </p:sp>
    </p:spTree>
    <p:extLst>
      <p:ext uri="{BB962C8B-B14F-4D97-AF65-F5344CB8AC3E}">
        <p14:creationId xmlns:p14="http://schemas.microsoft.com/office/powerpoint/2010/main" val="5026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229233"/>
                <a:ext cx="481012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random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Continue until terminal state is reached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Sum up discounted rewards and apply to the states used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229233"/>
                <a:ext cx="4810125" cy="2862322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1279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8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2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1.11111E-6 L 0.00013 -0.105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10509 L 0.08464 -0.11065 " pathEditMode="relative" ptsTypes="AA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03 -0.11065 L 0.08464 -0.24699 " pathEditMode="relative" ptsTypes="AA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07 -0.24607 L 0.08607 -0.38102 " pathEditMode="relative" ptsTypes="AA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7 -0.37315 L 0.00964 -0.38102 " pathEditMode="relative" ptsTypes="AA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0" grpId="0" animBg="1"/>
      <p:bldP spid="51" grpId="0" animBg="1"/>
      <p:bldP spid="52" grpId="0"/>
      <p:bldP spid="59" grpId="0"/>
      <p:bldP spid="12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41301" y="1239943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3</a:t>
            </a:r>
            <a:endParaRPr lang="en-US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9627012" y="1679879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6" name="Up Arrow 85"/>
          <p:cNvSpPr/>
          <p:nvPr/>
        </p:nvSpPr>
        <p:spPr>
          <a:xfrm>
            <a:off x="9869900" y="208725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>
            <a:off x="10434255" y="208725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/>
          <p:cNvSpPr/>
          <p:nvPr/>
        </p:nvSpPr>
        <p:spPr>
          <a:xfrm rot="16200000">
            <a:off x="9869900" y="242259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6200000">
            <a:off x="10434255" y="242259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>
            <a:off x="9873927" y="275575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 Arrow 90"/>
          <p:cNvSpPr/>
          <p:nvPr/>
        </p:nvSpPr>
        <p:spPr>
          <a:xfrm>
            <a:off x="10438282" y="275575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/>
          <p:cNvSpPr/>
          <p:nvPr/>
        </p:nvSpPr>
        <p:spPr>
          <a:xfrm rot="10800000">
            <a:off x="9865873" y="309116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/>
          <p:cNvSpPr/>
          <p:nvPr/>
        </p:nvSpPr>
        <p:spPr>
          <a:xfrm rot="10800000">
            <a:off x="10430228" y="309116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/>
          <p:cNvSpPr/>
          <p:nvPr/>
        </p:nvSpPr>
        <p:spPr>
          <a:xfrm rot="5400000">
            <a:off x="9865873" y="339661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/>
          <p:cNvSpPr/>
          <p:nvPr/>
        </p:nvSpPr>
        <p:spPr>
          <a:xfrm rot="5400000">
            <a:off x="10430228" y="339661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/>
          <p:cNvSpPr/>
          <p:nvPr/>
        </p:nvSpPr>
        <p:spPr>
          <a:xfrm rot="16200000">
            <a:off x="9869900" y="37232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/>
          <p:cNvSpPr/>
          <p:nvPr/>
        </p:nvSpPr>
        <p:spPr>
          <a:xfrm rot="16200000">
            <a:off x="10434255" y="37232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/>
          <p:cNvSpPr/>
          <p:nvPr/>
        </p:nvSpPr>
        <p:spPr>
          <a:xfrm>
            <a:off x="9873927" y="40311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/>
          <p:cNvSpPr/>
          <p:nvPr/>
        </p:nvSpPr>
        <p:spPr>
          <a:xfrm>
            <a:off x="10438282" y="40311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/>
          <p:cNvSpPr/>
          <p:nvPr/>
        </p:nvSpPr>
        <p:spPr>
          <a:xfrm rot="10800000">
            <a:off x="9878760" y="436830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/>
          <p:cNvSpPr/>
          <p:nvPr/>
        </p:nvSpPr>
        <p:spPr>
          <a:xfrm rot="10800000">
            <a:off x="10443115" y="436830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/>
          <p:cNvSpPr/>
          <p:nvPr/>
        </p:nvSpPr>
        <p:spPr>
          <a:xfrm rot="5400000">
            <a:off x="9873927" y="46907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 rot="5400000">
            <a:off x="10438282" y="4690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Up Arrow 103"/>
          <p:cNvSpPr/>
          <p:nvPr/>
        </p:nvSpPr>
        <p:spPr>
          <a:xfrm rot="5400000">
            <a:off x="9882787" y="500522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5400000">
            <a:off x="10447142" y="500522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6200000">
            <a:off x="9865873" y="53139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16200000">
            <a:off x="10430228" y="53139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17" name="Up Arrow 116"/>
          <p:cNvSpPr/>
          <p:nvPr/>
        </p:nvSpPr>
        <p:spPr>
          <a:xfrm rot="16200000">
            <a:off x="8169259" y="400783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-Turn Arrow 117"/>
          <p:cNvSpPr/>
          <p:nvPr/>
        </p:nvSpPr>
        <p:spPr>
          <a:xfrm rot="16200000">
            <a:off x="8740759" y="4022827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9" name="Up Arrow 118"/>
          <p:cNvSpPr/>
          <p:nvPr/>
        </p:nvSpPr>
        <p:spPr>
          <a:xfrm>
            <a:off x="8149644" y="209216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/>
          <p:cNvSpPr/>
          <p:nvPr/>
        </p:nvSpPr>
        <p:spPr>
          <a:xfrm>
            <a:off x="8713999" y="209216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/>
          <p:cNvSpPr/>
          <p:nvPr/>
        </p:nvSpPr>
        <p:spPr>
          <a:xfrm rot="10800000">
            <a:off x="8153671" y="241412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/>
          <p:cNvSpPr/>
          <p:nvPr/>
        </p:nvSpPr>
        <p:spPr>
          <a:xfrm rot="10800000">
            <a:off x="8718026" y="241412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Up Arrow 122"/>
          <p:cNvSpPr/>
          <p:nvPr/>
        </p:nvSpPr>
        <p:spPr>
          <a:xfrm rot="5400000">
            <a:off x="8166737" y="30206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Up Arrow 123"/>
          <p:cNvSpPr/>
          <p:nvPr/>
        </p:nvSpPr>
        <p:spPr>
          <a:xfrm rot="5400000">
            <a:off x="8731092" y="30206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126" name="Up Arrow 125"/>
          <p:cNvSpPr/>
          <p:nvPr/>
        </p:nvSpPr>
        <p:spPr>
          <a:xfrm>
            <a:off x="8166737" y="332390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 Arrow 126"/>
          <p:cNvSpPr/>
          <p:nvPr/>
        </p:nvSpPr>
        <p:spPr>
          <a:xfrm>
            <a:off x="8731092" y="332390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/>
          <p:cNvSpPr/>
          <p:nvPr/>
        </p:nvSpPr>
        <p:spPr>
          <a:xfrm>
            <a:off x="8166737" y="368116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Up Arrow 128"/>
          <p:cNvSpPr/>
          <p:nvPr/>
        </p:nvSpPr>
        <p:spPr>
          <a:xfrm>
            <a:off x="8731092" y="368116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Up Arrow 129"/>
          <p:cNvSpPr/>
          <p:nvPr/>
        </p:nvSpPr>
        <p:spPr>
          <a:xfrm rot="16200000">
            <a:off x="8169259" y="436831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Up Arrow 130"/>
          <p:cNvSpPr/>
          <p:nvPr/>
        </p:nvSpPr>
        <p:spPr>
          <a:xfrm rot="16200000">
            <a:off x="8733614" y="436831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Up Arrow 132"/>
          <p:cNvSpPr/>
          <p:nvPr/>
        </p:nvSpPr>
        <p:spPr>
          <a:xfrm>
            <a:off x="8162365" y="272568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Up Arrow 133"/>
          <p:cNvSpPr/>
          <p:nvPr/>
        </p:nvSpPr>
        <p:spPr>
          <a:xfrm>
            <a:off x="8726720" y="272568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Up Arrow 134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Up Arrow 135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091027" y="4723875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654474" y="4733324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32" name="Up Arrow 131"/>
          <p:cNvSpPr/>
          <p:nvPr/>
        </p:nvSpPr>
        <p:spPr>
          <a:xfrm rot="16200000">
            <a:off x="9882787" y="56227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Up Arrow 142"/>
          <p:cNvSpPr/>
          <p:nvPr/>
        </p:nvSpPr>
        <p:spPr>
          <a:xfrm rot="16200000">
            <a:off x="10447142" y="56227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Up Arrow 143"/>
          <p:cNvSpPr/>
          <p:nvPr/>
        </p:nvSpPr>
        <p:spPr>
          <a:xfrm>
            <a:off x="9882787" y="59350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Up Arrow 144"/>
          <p:cNvSpPr/>
          <p:nvPr/>
        </p:nvSpPr>
        <p:spPr>
          <a:xfrm>
            <a:off x="10447142" y="59350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Up Arrow 145"/>
          <p:cNvSpPr/>
          <p:nvPr/>
        </p:nvSpPr>
        <p:spPr>
          <a:xfrm rot="16200000">
            <a:off x="9886814" y="62823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p Arrow 146"/>
          <p:cNvSpPr/>
          <p:nvPr/>
        </p:nvSpPr>
        <p:spPr>
          <a:xfrm rot="16200000">
            <a:off x="10451169" y="62823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10861914" y="6508579"/>
            <a:ext cx="74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-100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9810261" y="6508579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0373708" y="6518028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3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/>
      <p:bldP spid="149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27" name="Up Arrow 26"/>
          <p:cNvSpPr/>
          <p:nvPr/>
        </p:nvSpPr>
        <p:spPr>
          <a:xfrm>
            <a:off x="6172213" y="20944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6736568" y="20944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 rot="5400000">
            <a:off x="6182336" y="2412112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 rot="5400000">
            <a:off x="6746691" y="2412112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/>
          <p:cNvSpPr/>
          <p:nvPr/>
        </p:nvSpPr>
        <p:spPr>
          <a:xfrm>
            <a:off x="6176240" y="272183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>
            <a:off x="6740595" y="272183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6184294" y="303656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/>
          <p:cNvSpPr/>
          <p:nvPr/>
        </p:nvSpPr>
        <p:spPr>
          <a:xfrm>
            <a:off x="6748649" y="303656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 rot="16200000">
            <a:off x="8169259" y="400783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-Turn Arrow 42"/>
          <p:cNvSpPr/>
          <p:nvPr/>
        </p:nvSpPr>
        <p:spPr>
          <a:xfrm rot="16200000">
            <a:off x="8740759" y="4022827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Up Arrow 49"/>
          <p:cNvSpPr/>
          <p:nvPr/>
        </p:nvSpPr>
        <p:spPr>
          <a:xfrm rot="16200000">
            <a:off x="6180267" y="339258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/>
          <p:cNvSpPr/>
          <p:nvPr/>
        </p:nvSpPr>
        <p:spPr>
          <a:xfrm rot="16200000">
            <a:off x="6744622" y="339258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62" name="Up Arrow 61"/>
          <p:cNvSpPr/>
          <p:nvPr/>
        </p:nvSpPr>
        <p:spPr>
          <a:xfrm>
            <a:off x="8149644" y="209216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/>
          <p:cNvSpPr/>
          <p:nvPr/>
        </p:nvSpPr>
        <p:spPr>
          <a:xfrm>
            <a:off x="8713999" y="209216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/>
          <p:cNvSpPr/>
          <p:nvPr/>
        </p:nvSpPr>
        <p:spPr>
          <a:xfrm rot="10800000">
            <a:off x="8153671" y="241412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/>
          <p:cNvSpPr/>
          <p:nvPr/>
        </p:nvSpPr>
        <p:spPr>
          <a:xfrm rot="10800000">
            <a:off x="8718026" y="241412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/>
          <p:cNvSpPr/>
          <p:nvPr/>
        </p:nvSpPr>
        <p:spPr>
          <a:xfrm rot="5400000">
            <a:off x="8166737" y="302063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/>
          <p:cNvSpPr/>
          <p:nvPr/>
        </p:nvSpPr>
        <p:spPr>
          <a:xfrm rot="5400000">
            <a:off x="8731092" y="302063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9" name="Up Arrow 68"/>
          <p:cNvSpPr/>
          <p:nvPr/>
        </p:nvSpPr>
        <p:spPr>
          <a:xfrm>
            <a:off x="8166737" y="332390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/>
          <p:cNvSpPr/>
          <p:nvPr/>
        </p:nvSpPr>
        <p:spPr>
          <a:xfrm>
            <a:off x="8731092" y="332390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/>
          <p:cNvSpPr/>
          <p:nvPr/>
        </p:nvSpPr>
        <p:spPr>
          <a:xfrm>
            <a:off x="8166737" y="3681169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/>
          <p:cNvSpPr/>
          <p:nvPr/>
        </p:nvSpPr>
        <p:spPr>
          <a:xfrm>
            <a:off x="8731092" y="3681169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/>
          <p:cNvSpPr/>
          <p:nvPr/>
        </p:nvSpPr>
        <p:spPr>
          <a:xfrm rot="16200000">
            <a:off x="8169259" y="4368314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/>
          <p:cNvSpPr/>
          <p:nvPr/>
        </p:nvSpPr>
        <p:spPr>
          <a:xfrm rot="16200000">
            <a:off x="8733614" y="4368314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9641301" y="1239943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3</a:t>
            </a:r>
            <a:endParaRPr lang="en-US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9627012" y="1679879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86" name="Up Arrow 85"/>
          <p:cNvSpPr/>
          <p:nvPr/>
        </p:nvSpPr>
        <p:spPr>
          <a:xfrm>
            <a:off x="9869900" y="208725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>
            <a:off x="10434255" y="208725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/>
          <p:cNvSpPr/>
          <p:nvPr/>
        </p:nvSpPr>
        <p:spPr>
          <a:xfrm rot="16200000">
            <a:off x="9869900" y="2422591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6200000">
            <a:off x="10434255" y="2422591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>
            <a:off x="9873927" y="275575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 Arrow 90"/>
          <p:cNvSpPr/>
          <p:nvPr/>
        </p:nvSpPr>
        <p:spPr>
          <a:xfrm>
            <a:off x="10438282" y="275575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 Arrow 91"/>
          <p:cNvSpPr/>
          <p:nvPr/>
        </p:nvSpPr>
        <p:spPr>
          <a:xfrm rot="10800000">
            <a:off x="9865873" y="309116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 Arrow 92"/>
          <p:cNvSpPr/>
          <p:nvPr/>
        </p:nvSpPr>
        <p:spPr>
          <a:xfrm rot="10800000">
            <a:off x="10430228" y="309116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 Arrow 93"/>
          <p:cNvSpPr/>
          <p:nvPr/>
        </p:nvSpPr>
        <p:spPr>
          <a:xfrm rot="5400000">
            <a:off x="9865873" y="3396616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/>
          <p:cNvSpPr/>
          <p:nvPr/>
        </p:nvSpPr>
        <p:spPr>
          <a:xfrm rot="5400000">
            <a:off x="10430228" y="3396616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/>
          <p:cNvSpPr/>
          <p:nvPr/>
        </p:nvSpPr>
        <p:spPr>
          <a:xfrm rot="16200000">
            <a:off x="9869900" y="37232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/>
          <p:cNvSpPr/>
          <p:nvPr/>
        </p:nvSpPr>
        <p:spPr>
          <a:xfrm rot="16200000">
            <a:off x="10434255" y="37232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/>
          <p:cNvSpPr/>
          <p:nvPr/>
        </p:nvSpPr>
        <p:spPr>
          <a:xfrm>
            <a:off x="9873927" y="40311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/>
          <p:cNvSpPr/>
          <p:nvPr/>
        </p:nvSpPr>
        <p:spPr>
          <a:xfrm>
            <a:off x="10438282" y="40311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/>
          <p:cNvSpPr/>
          <p:nvPr/>
        </p:nvSpPr>
        <p:spPr>
          <a:xfrm rot="10800000">
            <a:off x="9878760" y="4368300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/>
          <p:cNvSpPr/>
          <p:nvPr/>
        </p:nvSpPr>
        <p:spPr>
          <a:xfrm rot="10800000">
            <a:off x="10443115" y="4368300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/>
          <p:cNvSpPr/>
          <p:nvPr/>
        </p:nvSpPr>
        <p:spPr>
          <a:xfrm rot="5400000">
            <a:off x="9873927" y="46907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/>
          <p:cNvSpPr/>
          <p:nvPr/>
        </p:nvSpPr>
        <p:spPr>
          <a:xfrm rot="5400000">
            <a:off x="10438282" y="4690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Up Arrow 103"/>
          <p:cNvSpPr/>
          <p:nvPr/>
        </p:nvSpPr>
        <p:spPr>
          <a:xfrm rot="5400000">
            <a:off x="9882787" y="500522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5400000">
            <a:off x="10447142" y="500522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6200000">
            <a:off x="9865873" y="5313998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16200000">
            <a:off x="10430228" y="53139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Up Arrow 109"/>
          <p:cNvSpPr/>
          <p:nvPr/>
        </p:nvSpPr>
        <p:spPr>
          <a:xfrm rot="16200000">
            <a:off x="9882787" y="56227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/>
          <p:cNvSpPr/>
          <p:nvPr/>
        </p:nvSpPr>
        <p:spPr>
          <a:xfrm rot="16200000">
            <a:off x="10447142" y="56227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Up Arrow 111"/>
          <p:cNvSpPr/>
          <p:nvPr/>
        </p:nvSpPr>
        <p:spPr>
          <a:xfrm>
            <a:off x="9882787" y="5935077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Up Arrow 112"/>
          <p:cNvSpPr/>
          <p:nvPr/>
        </p:nvSpPr>
        <p:spPr>
          <a:xfrm>
            <a:off x="10447142" y="5935077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Up Arrow 113"/>
          <p:cNvSpPr/>
          <p:nvPr/>
        </p:nvSpPr>
        <p:spPr>
          <a:xfrm rot="16200000">
            <a:off x="9886814" y="628237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Up Arrow 114"/>
          <p:cNvSpPr/>
          <p:nvPr/>
        </p:nvSpPr>
        <p:spPr>
          <a:xfrm rot="16200000">
            <a:off x="10451169" y="6282373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10861914" y="6508579"/>
            <a:ext cx="74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-100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9380" y="4051749"/>
            <a:ext cx="939787" cy="861435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p Arrow 117"/>
          <p:cNvSpPr/>
          <p:nvPr/>
        </p:nvSpPr>
        <p:spPr>
          <a:xfrm>
            <a:off x="4491663" y="3966232"/>
            <a:ext cx="385115" cy="316751"/>
          </a:xfrm>
          <a:prstGeom prst="up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14" y="2679351"/>
            <a:ext cx="1762001" cy="158968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Up Arrow 118"/>
          <p:cNvSpPr/>
          <p:nvPr/>
        </p:nvSpPr>
        <p:spPr>
          <a:xfrm>
            <a:off x="8162365" y="2725685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/>
          <p:cNvSpPr/>
          <p:nvPr/>
        </p:nvSpPr>
        <p:spPr>
          <a:xfrm>
            <a:off x="8726720" y="2725685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938241" y="3267620"/>
            <a:ext cx="1762001" cy="191148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6101468" y="3748617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6664915" y="3758066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8091027" y="4723875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474" y="4733324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9810261" y="6508579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10373708" y="6518028"/>
            <a:ext cx="41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3614" y="1247120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1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929325" y="1687056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93441" y="266858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21045" y="1244847"/>
            <a:ext cx="185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Run 2</a:t>
            </a:r>
            <a:endParaRPr lang="en-US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7906756" y="1684783"/>
            <a:ext cx="1871663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/>
              <a:t>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201032" y="3271617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99380" y="4051749"/>
            <a:ext cx="939787" cy="861435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p Arrow 117"/>
          <p:cNvSpPr/>
          <p:nvPr/>
        </p:nvSpPr>
        <p:spPr>
          <a:xfrm>
            <a:off x="4491663" y="3966232"/>
            <a:ext cx="385115" cy="316751"/>
          </a:xfrm>
          <a:prstGeom prst="up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14" y="2679350"/>
            <a:ext cx="1762001" cy="1524952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938241" y="3267620"/>
            <a:ext cx="1762001" cy="1891989"/>
          </a:xfrm>
          <a:prstGeom prst="rect">
            <a:avLst/>
          </a:prstGeom>
          <a:noFill/>
          <a:ln w="88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7274647" y="3002214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9263260" y="3584368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253930" y="3973136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18164" y="3041009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0.9</a:t>
            </a:r>
            <a:endParaRPr lang="en-US" sz="1600" i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6608352" y="3448941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0.81</a:t>
            </a:r>
            <a:endParaRPr lang="en-US" sz="1600" i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8643045" y="3988525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0.81</a:t>
            </a:r>
            <a:endParaRPr lang="en-US" sz="1600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8390" y="3643692"/>
            <a:ext cx="585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0.9</a:t>
            </a:r>
            <a:endParaRPr lang="en-US" sz="1600" i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8506496" y="4390927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0.729</a:t>
            </a:r>
            <a:endParaRPr lang="en-US" sz="1600" i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8961845" y="5262665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1.561</a:t>
            </a:r>
            <a:endParaRPr lang="en-US" sz="1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6982102" y="4204302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2.29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80818" y="6021925"/>
                <a:ext cx="4251357" cy="53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(0.5∗0)+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2.29+1.561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=0.96275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818" y="6021925"/>
                <a:ext cx="4251357" cy="53347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21559" y="6010344"/>
                <a:ext cx="6277809" cy="643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𝑒</m:t>
                              </m:r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𝐷𝑖𝑠𝑐𝑜𝑢𝑛𝑡𝑒𝑑𝑅𝑒𝑤𝑎𝑟𝑑𝑠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9" y="6010344"/>
                <a:ext cx="6277809" cy="6432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24614" y="2281846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14" y="2281846"/>
                <a:ext cx="180947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1034" r="-2758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8842587" y="2887565"/>
                <a:ext cx="180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87" y="2887565"/>
                <a:ext cx="180947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1034" r="-2758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7228362" y="3771431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264761" y="3423019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450419" y="3791585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0.729</a:t>
            </a:r>
            <a:endParaRPr lang="en-US" sz="16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9217921" y="4746689"/>
            <a:ext cx="48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263260" y="4361006"/>
            <a:ext cx="37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506496" y="4774284"/>
            <a:ext cx="853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0.6561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199" y="3241911"/>
                <a:ext cx="7868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1045889" y="3718309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889" y="3718309"/>
                <a:ext cx="80368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788" r="-681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77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4" grpId="0"/>
      <p:bldP spid="125" grpId="0"/>
      <p:bldP spid="126" grpId="0"/>
      <p:bldP spid="127" grpId="0"/>
      <p:bldP spid="128" grpId="0"/>
      <p:bldP spid="129" grpId="0"/>
      <p:bldP spid="29" grpId="0"/>
      <p:bldP spid="30" grpId="0"/>
      <p:bldP spid="31" grpId="0"/>
      <p:bldP spid="130" grpId="0"/>
      <p:bldP spid="50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000"/>
              </a:spcBef>
            </a:pPr>
            <a:r>
              <a:rPr lang="en-US" sz="3200" dirty="0" smtClean="0"/>
              <a:t>Lectures are a little too fast, and key concepts need to be emphasized</a:t>
            </a:r>
          </a:p>
          <a:p>
            <a:pPr>
              <a:spcBef>
                <a:spcPts val="4000"/>
              </a:spcBef>
            </a:pPr>
            <a:r>
              <a:rPr lang="en-US" sz="3200" dirty="0" smtClean="0"/>
              <a:t>Need a clearer connection between assignment problems and lecture concepts</a:t>
            </a:r>
          </a:p>
          <a:p>
            <a:pPr>
              <a:spcBef>
                <a:spcPts val="4000"/>
              </a:spcBef>
            </a:pPr>
            <a:r>
              <a:rPr lang="en-US" sz="3200" dirty="0" smtClean="0"/>
              <a:t>Clearer instructions/explanation in assignments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8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19" y="1278906"/>
            <a:ext cx="4683006" cy="535004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Monte Carlo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1298" y="2132389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64" y="2229233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8" y="3380411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3033528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6" y="3856809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4" y="2941010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1958000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4" y="4133436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37" y="2483010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29" y="5027109"/>
            <a:ext cx="963264" cy="5104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99380" y="3966232"/>
            <a:ext cx="939787" cy="946952"/>
            <a:chOff x="4199380" y="3966232"/>
            <a:chExt cx="939787" cy="946952"/>
          </a:xfrm>
        </p:grpSpPr>
        <p:sp>
          <p:nvSpPr>
            <p:cNvPr id="12" name="Rectangle 11"/>
            <p:cNvSpPr/>
            <p:nvPr/>
          </p:nvSpPr>
          <p:spPr>
            <a:xfrm>
              <a:off x="4199380" y="4051749"/>
              <a:ext cx="939787" cy="861435"/>
            </a:xfrm>
            <a:prstGeom prst="rect">
              <a:avLst/>
            </a:prstGeom>
            <a:noFill/>
            <a:ln w="1016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Up Arrow 117"/>
            <p:cNvSpPr/>
            <p:nvPr/>
          </p:nvSpPr>
          <p:spPr>
            <a:xfrm>
              <a:off x="4491663" y="3966232"/>
              <a:ext cx="385115" cy="316751"/>
            </a:xfrm>
            <a:prstGeom prst="upArrow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9709843" y="3627427"/>
            <a:ext cx="939787" cy="70471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153927" y="3241911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927" y="3241911"/>
                <a:ext cx="786882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02" r="-697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55617" y="3718309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17" y="3718309"/>
                <a:ext cx="8036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788" r="-681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8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start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next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Take action, observe the new state and reward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Use reward and estimated utility of new state to update Q value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GOTO 2 (Choose another action)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839" r="-1772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543675" y="1757945"/>
            <a:ext cx="471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smtClean="0"/>
              <a:t>Now learning from </a:t>
            </a:r>
            <a:r>
              <a:rPr lang="en-US" sz="2000" b="1" smtClean="0"/>
              <a:t>every action!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5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2468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68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69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42468" y="6231629"/>
                <a:ext cx="59840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68" y="6231629"/>
                <a:ext cx="598407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5" t="-2174" r="-40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5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1300" y="6231629"/>
                <a:ext cx="6547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00" y="6231629"/>
                <a:ext cx="654794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2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79044" y="6231629"/>
                <a:ext cx="602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4" y="6231629"/>
                <a:ext cx="602536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0" t="-2174" r="-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7332" y="6231629"/>
                <a:ext cx="5958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32" y="6231629"/>
                <a:ext cx="595842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9" t="-2174" r="-51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00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1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4724" y="6231629"/>
                <a:ext cx="6549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" y="6231629"/>
                <a:ext cx="65499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8325"/>
            <a:ext cx="4450841" cy="508480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for the second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032"/>
            <a:ext cx="10515600" cy="4666615"/>
          </a:xfrm>
        </p:spPr>
        <p:txBody>
          <a:bodyPr>
            <a:normAutofit/>
          </a:bodyPr>
          <a:lstStyle/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Adding more examples to lectures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Trimmed out some material from second half of class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Adding specific learning goals for each class session</a:t>
            </a:r>
          </a:p>
          <a:p>
            <a:pPr>
              <a:spcBef>
                <a:spcPts val="4200"/>
              </a:spcBef>
              <a:buFont typeface="Courier New" charset="0"/>
              <a:buChar char="o"/>
            </a:pPr>
            <a:r>
              <a:rPr lang="en-US" sz="3200" dirty="0" smtClean="0"/>
              <a:t>Making clearer in assignments: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r>
              <a:rPr lang="en-US" sz="2800" dirty="0" smtClean="0"/>
              <a:t>What you are expected to do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r>
              <a:rPr lang="en-US" sz="2800" dirty="0" smtClean="0"/>
              <a:t>How the program should behave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251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{0,−2.5}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66" t="-2174" r="-3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2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55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86436" y="6231629"/>
                <a:ext cx="66761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r>
                            <a:rPr lang="en-US">
                              <a:latin typeface="Cambria Math" charset="0"/>
                            </a:rPr>
                            <m:t>0.9∗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=−3.75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6" y="6231629"/>
                <a:ext cx="667618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39" t="-2174" r="-45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51" y="1317534"/>
            <a:ext cx="4449526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0756" y="6231629"/>
                <a:ext cx="6025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6" y="6231629"/>
                <a:ext cx="602536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0" t="-2174" r="-40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6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62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=2.25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6299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79" t="-2174" r="-58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8148" y="6231629"/>
                <a:ext cx="6549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[2,3],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𝐸𝑋𝐼𝑇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0.5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[2,3],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𝐸𝑋𝐼𝑇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+0.5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10+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a:rPr lang="en-US" b="0" i="0" smtClean="0">
                                <a:latin typeface="Cambria Math" charset="0"/>
                              </a:rPr>
                              <m:t>0.9∗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{}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7.5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48" y="6231629"/>
                <a:ext cx="65499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583" t="-28261" r="-195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6216"/>
            <a:ext cx="4450680" cy="5084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89772" y="1684421"/>
            <a:ext cx="137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Monte Carlo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5489772" y="3504585"/>
            <a:ext cx="1379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TD Learning</a:t>
            </a:r>
            <a:endParaRPr lang="en-US" sz="2000" dirty="0"/>
          </a:p>
        </p:txBody>
      </p:sp>
      <p:sp>
        <p:nvSpPr>
          <p:cNvPr id="27" name="Left Arrow 26"/>
          <p:cNvSpPr/>
          <p:nvPr/>
        </p:nvSpPr>
        <p:spPr>
          <a:xfrm>
            <a:off x="5302781" y="1876926"/>
            <a:ext cx="408208" cy="332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Arrow 37"/>
          <p:cNvSpPr/>
          <p:nvPr/>
        </p:nvSpPr>
        <p:spPr>
          <a:xfrm rot="10800000">
            <a:off x="6705600" y="3692244"/>
            <a:ext cx="364684" cy="350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67708" y="1507957"/>
            <a:ext cx="2289007" cy="3288631"/>
          </a:xfrm>
          <a:prstGeom prst="rect">
            <a:avLst/>
          </a:pr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064793" y="1507957"/>
            <a:ext cx="2289007" cy="3288631"/>
          </a:xfrm>
          <a:prstGeom prst="rect">
            <a:avLst/>
          </a:pr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0" y="1318325"/>
            <a:ext cx="4450841" cy="508480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2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2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4474990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[2,0],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4" y="6231629"/>
                <a:ext cx="620169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87" t="-2174" r="-3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0.00023 L 0.0043 -0.10509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7876" y="6231629"/>
                <a:ext cx="6500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{0,−3.75}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6" y="6231629"/>
                <a:ext cx="650024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50" t="-2174" r="-37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9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032"/>
            <a:ext cx="10515600" cy="4593463"/>
          </a:xfrm>
        </p:spPr>
        <p:txBody>
          <a:bodyPr>
            <a:noAutofit/>
          </a:bodyPr>
          <a:lstStyle/>
          <a:p>
            <a:pPr>
              <a:spcBef>
                <a:spcPts val="3400"/>
              </a:spcBef>
            </a:pPr>
            <a:r>
              <a:rPr lang="en-US" sz="3200" dirty="0" smtClean="0"/>
              <a:t>Explain the difference between offline solving and online learning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Explain the difference between Monte Carlo and Temporal Difference learning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Distinguish between on-policy and off-policy learning approaches</a:t>
            </a:r>
          </a:p>
          <a:p>
            <a:pPr>
              <a:spcBef>
                <a:spcPts val="3400"/>
              </a:spcBef>
            </a:pPr>
            <a:r>
              <a:rPr lang="en-US" sz="3200" dirty="0" smtClean="0"/>
              <a:t>Explain the four phases of a genetic algorithm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3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69" y="370982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4996" y="6231629"/>
                <a:ext cx="6804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r>
                            <a:rPr lang="en-US">
                              <a:latin typeface="Cambria Math" charset="0"/>
                            </a:rPr>
                            <m:t>0.9∗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=−4.375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6" y="6231629"/>
                <a:ext cx="6804427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7" t="-2174" r="-4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8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-0.00486 L -0.00287 -0.13796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6" y="1317534"/>
            <a:ext cx="4449527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7876" y="6231629"/>
                <a:ext cx="6547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−5+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{0,0}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6" y="6231629"/>
                <a:ext cx="654794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45" t="-2174" r="-46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35"/>
          <p:cNvSpPr/>
          <p:nvPr/>
        </p:nvSpPr>
        <p:spPr>
          <a:xfrm>
            <a:off x="5983422" y="3286719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2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C 0.00508 0.00093 0.01615 -0.07454 0.01341 -0.09051 C 0.01068 -0.10648 -0.0138 -0.11065 -0.01653 -0.09583 C -0.01927 -0.08125 -0.00508 -0.00069 -2.70833E-6 3.7037E-7 Z " pathEditMode="relative" rAng="16200000" ptsTypes="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36" y="1317534"/>
            <a:ext cx="4449526" cy="508330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26" y="269551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404" y="6231629"/>
                <a:ext cx="7064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[3,2],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{0,2.25}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=−0.2375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" y="6231629"/>
                <a:ext cx="706411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04" t="-2174" r="-4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24 L 0.00365 -0.128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2596" y="6231629"/>
                <a:ext cx="7000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{0,2.25}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=2.1375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6" y="6231629"/>
                <a:ext cx="700037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10" t="-2174" r="-4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35"/>
          <p:cNvSpPr/>
          <p:nvPr/>
        </p:nvSpPr>
        <p:spPr>
          <a:xfrm rot="16200000">
            <a:off x="5983422" y="3286719"/>
            <a:ext cx="257175" cy="250232"/>
          </a:xfrm>
          <a:prstGeom prst="utur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77778E-6 C 0.00052 -0.00833 -0.03672 -0.02962 -0.04466 -0.02569 C -0.05247 -0.02198 -0.05508 0.01829 -0.04726 0.02339 C -0.03932 0.02848 -0.00039 0.00811 -4.16667E-7 7.77778E-6 Z " pathEditMode="relative" ptsTypes="AA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3" y="1319055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90" y="1753494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162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162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8848" y="6231629"/>
                <a:ext cx="6824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[3,3],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{7.5}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=4.44375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48" y="6231629"/>
                <a:ext cx="6824048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6" t="-2174" r="-5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3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301 L -0.07786 0.00301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85" y="1316216"/>
            <a:ext cx="4450680" cy="508462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Episode 3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71896" y="6231629"/>
                <a:ext cx="6854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[2,3],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𝐸𝑋𝐼𝑇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=8.75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6" y="6231629"/>
                <a:ext cx="685456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622" t="-2174" r="-35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679745" y="2342384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65791" y="3255250"/>
            <a:ext cx="88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70" y="1314799"/>
            <a:ext cx="4451920" cy="5086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6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Temporal Difference learning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u="sng" dirty="0" smtClean="0"/>
                  <a:t>Learning process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Start in start state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Choose next action with current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-greedy policy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Take action, observe the new state and reward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Use reward and estimated utility of new state to update Q value</a:t>
                </a:r>
              </a:p>
              <a:p>
                <a:pPr marL="457200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GOTO 2 (Choose another action)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2532508"/>
                <a:ext cx="4810125" cy="3631763"/>
              </a:xfrm>
              <a:prstGeom prst="rect">
                <a:avLst/>
              </a:prstGeom>
              <a:blipFill rotWithShape="0">
                <a:blip r:embed="rId11"/>
                <a:stretch>
                  <a:fillRect l="-1392" t="-839" r="-1772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543675" y="1757945"/>
            <a:ext cx="471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smtClean="0"/>
              <a:t>Now learning from </a:t>
            </a:r>
            <a:r>
              <a:rPr lang="en-US" sz="2000" b="1" smtClean="0"/>
              <a:t>every action!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6269545" y="4958332"/>
            <a:ext cx="5358384" cy="7189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On-policy vs Off-policy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99" y="1773593"/>
            <a:ext cx="963264" cy="5104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026706" y="3920189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06" y="3920189"/>
                <a:ext cx="5648213" cy="417678"/>
              </a:xfrm>
              <a:prstGeom prst="rect">
                <a:avLst/>
              </a:prstGeom>
              <a:blipFill rotWithShape="0">
                <a:blip r:embed="rId11"/>
                <a:stretch>
                  <a:fillRect l="-864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207342" y="1587772"/>
            <a:ext cx="49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Two different ways of getting estimated utility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6052170" y="2719860"/>
            <a:ext cx="530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Off-policy</a:t>
            </a:r>
            <a:r>
              <a:rPr lang="en-US" dirty="0" smtClean="0"/>
              <a:t> (Q learning)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Look at </a:t>
            </a:r>
            <a:r>
              <a:rPr lang="en-US" u="sng" dirty="0" smtClean="0"/>
              <a:t>all</a:t>
            </a:r>
            <a:r>
              <a:rPr lang="en-US" dirty="0" smtClean="0"/>
              <a:t> the actions you can do in this state, and use the highest of their Q values for learning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flipV="1">
            <a:off x="9901058" y="3819857"/>
            <a:ext cx="1748398" cy="55439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052170" y="4659261"/>
                <a:ext cx="53016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 smtClean="0"/>
                  <a:t>On-policy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Sarsa</a:t>
                </a:r>
                <a:r>
                  <a:rPr lang="en-US" dirty="0" smtClean="0"/>
                  <a:t>)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Choose a next action to take, using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-greedy policy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Use the Q value for </a:t>
                </a:r>
                <a:r>
                  <a:rPr lang="en-US" u="sng" dirty="0" smtClean="0"/>
                  <a:t>that</a:t>
                </a:r>
                <a:r>
                  <a:rPr lang="en-US" dirty="0" smtClean="0"/>
                  <a:t> action for learning</a:t>
                </a:r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70" y="4659261"/>
                <a:ext cx="5301630" cy="1200329"/>
              </a:xfrm>
              <a:prstGeom prst="rect">
                <a:avLst/>
              </a:prstGeom>
              <a:blipFill rotWithShape="0">
                <a:blip r:embed="rId12"/>
                <a:stretch>
                  <a:fillRect l="-103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291265" y="6144601"/>
                <a:ext cx="5119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65" y="6144601"/>
                <a:ext cx="511909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71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176394" y="5575214"/>
            <a:ext cx="3501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we’ve </a:t>
            </a:r>
            <a:r>
              <a:rPr lang="en-US" sz="2000" smtClean="0"/>
              <a:t>been doing in the example </a:t>
            </a:r>
            <a:r>
              <a:rPr lang="en-US" sz="2000" dirty="0" smtClean="0"/>
              <a:t>is </a:t>
            </a:r>
            <a:r>
              <a:rPr lang="en-US" sz="2000" b="1" u="sng" dirty="0" smtClean="0"/>
              <a:t>off policy learning!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476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/>
      <p:bldP spid="39" grpId="0" animBg="1"/>
      <p:bldP spid="40" grpId="0"/>
      <p:bldP spid="41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Off-policy vs On-policy learning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592" y="1825625"/>
            <a:ext cx="5398008" cy="4337431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On-policy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3200" dirty="0" smtClean="0"/>
              <a:t>Take an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3200" dirty="0" smtClean="0"/>
              <a:t>Observe a reward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3200" dirty="0" smtClean="0"/>
              <a:t>Choose the next action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3200" dirty="0" smtClean="0"/>
              <a:t>Learn (using </a:t>
            </a:r>
            <a:r>
              <a:rPr lang="en-US" sz="3200" b="1" u="sng" dirty="0" smtClean="0"/>
              <a:t>chosen</a:t>
            </a:r>
            <a:r>
              <a:rPr lang="en-US" sz="3200" dirty="0" smtClean="0"/>
              <a:t> action)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3200" dirty="0" smtClean="0"/>
              <a:t>Take the next action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01968" y="1825625"/>
            <a:ext cx="5398008" cy="393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 smtClean="0"/>
              <a:t>Off-policy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sz="3200" dirty="0" smtClean="0"/>
              <a:t>Take an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sz="3200" dirty="0" smtClean="0"/>
              <a:t>Observe a reward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sz="3200" dirty="0" smtClean="0"/>
              <a:t>Learn (using </a:t>
            </a:r>
            <a:r>
              <a:rPr lang="en-US" sz="3200" b="1" u="sng" dirty="0" smtClean="0"/>
              <a:t>best</a:t>
            </a:r>
            <a:r>
              <a:rPr lang="en-US" sz="3200" dirty="0" smtClean="0"/>
              <a:t> action)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sz="3200" dirty="0" smtClean="0"/>
              <a:t>Choose the next action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arenR"/>
            </a:pPr>
            <a:r>
              <a:rPr lang="en-US" sz="3200" dirty="0" smtClean="0"/>
              <a:t>Take the next action</a:t>
            </a:r>
            <a:endParaRPr lang="en-US" sz="3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0640" y="4078224"/>
            <a:ext cx="1481328" cy="566928"/>
          </a:xfrm>
          <a:prstGeom prst="straightConnector1">
            <a:avLst/>
          </a:prstGeom>
          <a:ln w="635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779008" y="3994340"/>
            <a:ext cx="822960" cy="669100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456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Off-policy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Q learning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latin typeface="Cambria Math" charset="0"/>
                                </a:rPr>
                                <m:t>0.9∗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{0,−2.5}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2" y="6231629"/>
                <a:ext cx="637200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66" t="-2174" r="-38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24" y="5569304"/>
                <a:ext cx="5648213" cy="417678"/>
              </a:xfrm>
              <a:prstGeom prst="rect">
                <a:avLst/>
              </a:prstGeom>
              <a:blipFill rotWithShape="0">
                <a:blip r:embed="rId13"/>
                <a:stretch>
                  <a:fillRect l="-864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244695" y="1828800"/>
            <a:ext cx="3603905" cy="4368800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9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07" y="1312778"/>
            <a:ext cx="4453689" cy="5088062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TD learning – On-policy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83589" y="1580270"/>
            <a:ext cx="2896433" cy="3511174"/>
            <a:chOff x="3431895" y="-966533"/>
            <a:chExt cx="5886481" cy="69863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94372" y="2465362"/>
              <a:ext cx="1927189" cy="2320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68273" y="1212074"/>
              <a:ext cx="1307936" cy="15922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969076" y="5194537"/>
              <a:ext cx="718764" cy="9317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233" y="3015036"/>
              <a:ext cx="1350790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398" y="-960745"/>
              <a:ext cx="1927189" cy="23208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033" y="-966533"/>
              <a:ext cx="2073365" cy="1592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3586239" y="2513624"/>
              <a:ext cx="1927191" cy="222430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44749" y="1241387"/>
              <a:ext cx="1307936" cy="1533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2631" y="-960746"/>
              <a:ext cx="1879402" cy="232081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55" y="1677114"/>
            <a:ext cx="784455" cy="7033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9" y="2828292"/>
            <a:ext cx="472069" cy="377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2" y="2481409"/>
            <a:ext cx="784455" cy="703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7" y="3304690"/>
            <a:ext cx="784455" cy="7033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85" y="2388891"/>
            <a:ext cx="894509" cy="10321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1405881"/>
            <a:ext cx="1050021" cy="10500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5" y="3581317"/>
            <a:ext cx="472069" cy="377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28" y="1930891"/>
            <a:ext cx="472069" cy="377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00" y="3765451"/>
            <a:ext cx="963264" cy="51043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0358" y="1958000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Action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66547" y="2860665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Outcome</a:t>
            </a:r>
            <a:endParaRPr lang="en-US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70362" y="3863511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Reward</a:t>
            </a:r>
            <a:endParaRPr lang="en-US" i="1" dirty="0"/>
          </a:p>
        </p:txBody>
      </p:sp>
      <p:sp>
        <p:nvSpPr>
          <p:cNvPr id="31" name="Up Arrow 30"/>
          <p:cNvSpPr/>
          <p:nvPr/>
        </p:nvSpPr>
        <p:spPr>
          <a:xfrm rot="5400000">
            <a:off x="5979643" y="2354963"/>
            <a:ext cx="257175" cy="2652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/>
          <p:cNvSpPr/>
          <p:nvPr/>
        </p:nvSpPr>
        <p:spPr>
          <a:xfrm rot="5400000">
            <a:off x="5967412" y="3276798"/>
            <a:ext cx="257175" cy="265229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5378" y="4208582"/>
            <a:ext cx="7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48379" y="5213259"/>
            <a:ext cx="238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Sarsa</a:t>
            </a:r>
            <a:r>
              <a:rPr lang="en-US" b="1" u="sng" dirty="0" smtClean="0"/>
              <a:t> update rule</a:t>
            </a:r>
            <a:endParaRPr 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41609" y="6262491"/>
                <a:ext cx="6441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2,1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[2,1],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0+0.9∗−2.5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=−1.125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09" y="6262491"/>
                <a:ext cx="644144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758" t="-2174" r="-56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28472" y="5569304"/>
                <a:ext cx="5119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2" y="5569304"/>
                <a:ext cx="511909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73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r>
                        <a:rPr lang="en-US" b="0" i="1" smtClean="0">
                          <a:latin typeface="Cambria Math" charset="0"/>
                        </a:rPr>
                        <m:t>=0.9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19" y="6422140"/>
                <a:ext cx="786882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6202" r="-697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1" y="6422140"/>
                <a:ext cx="803682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3788" r="-6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08203 -0.00162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6521"/>
            <a:ext cx="10515600" cy="338645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Offline solving vs online learning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Offline</a:t>
            </a:r>
            <a:r>
              <a:rPr lang="en-US" dirty="0" smtClean="0"/>
              <a:t> – problem is known (transitions and rewards), can determine optimal policy </a:t>
            </a:r>
            <a:r>
              <a:rPr lang="en-US" b="1" dirty="0" smtClean="0"/>
              <a:t>without taking action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Online</a:t>
            </a:r>
            <a:r>
              <a:rPr lang="en-US" dirty="0" smtClean="0"/>
              <a:t> – problem is unknown, </a:t>
            </a:r>
            <a:r>
              <a:rPr lang="en-US" b="1" dirty="0" smtClean="0"/>
              <a:t>need to act </a:t>
            </a:r>
            <a:r>
              <a:rPr lang="en-US" dirty="0" smtClean="0"/>
              <a:t>to learn info about transitions and rewards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941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536155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Monte Carlo vs Temporal Difference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Monte Carlo</a:t>
            </a:r>
            <a:r>
              <a:rPr lang="en-US" dirty="0"/>
              <a:t> </a:t>
            </a:r>
            <a:r>
              <a:rPr lang="en-US" dirty="0" smtClean="0"/>
              <a:t>– learn from multiple complete training episodes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Run from random start to finish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For each state/action pair, average the sum of discounted rewards after observing it to get new Q values</a:t>
            </a:r>
          </a:p>
          <a:p>
            <a:pPr marL="688975" indent="-344488">
              <a:lnSpc>
                <a:spcPct val="100000"/>
              </a:lnSpc>
              <a:spcBef>
                <a:spcPts val="2400"/>
              </a:spcBef>
            </a:pPr>
            <a:r>
              <a:rPr lang="en-US" u="sng" dirty="0" smtClean="0"/>
              <a:t>Temporal Difference</a:t>
            </a:r>
            <a:r>
              <a:rPr lang="en-US" dirty="0" smtClean="0"/>
              <a:t> – learn from every individual experience</a:t>
            </a:r>
            <a:endParaRPr lang="en-US" dirty="0"/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Take action </a:t>
            </a:r>
            <a:r>
              <a:rPr lang="en-US" i="1" dirty="0" smtClean="0"/>
              <a:t>a </a:t>
            </a:r>
            <a:r>
              <a:rPr lang="en-US" dirty="0" smtClean="0"/>
              <a:t>to leave state </a:t>
            </a:r>
            <a:r>
              <a:rPr lang="en-US" i="1" dirty="0" smtClean="0"/>
              <a:t>s, </a:t>
            </a:r>
            <a:r>
              <a:rPr lang="en-US" dirty="0" smtClean="0"/>
              <a:t>end up in </a:t>
            </a:r>
            <a:r>
              <a:rPr lang="en-US" i="1" dirty="0" smtClean="0"/>
              <a:t>s’</a:t>
            </a:r>
            <a:r>
              <a:rPr lang="en-US" dirty="0" smtClean="0"/>
              <a:t> with reward </a:t>
            </a:r>
            <a:r>
              <a:rPr lang="en-US" i="1" dirty="0" smtClean="0"/>
              <a:t>R(s’)</a:t>
            </a:r>
            <a:endParaRPr lang="en-US" dirty="0"/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observed reward and current estimated values of each next action to update value of previous state/action pair</a:t>
            </a:r>
          </a:p>
          <a:p>
            <a:pPr marL="1146175" lvl="1" indent="-344488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used with infinite-length problems!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RL Concepts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4185"/>
                <a:ext cx="10515600" cy="3386455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On-policy (</a:t>
                </a:r>
                <a:r>
                  <a:rPr lang="en-US" b="1" dirty="0" err="1" smtClean="0"/>
                  <a:t>Sarsa</a:t>
                </a:r>
                <a:r>
                  <a:rPr lang="en-US" b="1" dirty="0" smtClean="0"/>
                  <a:t>) vs off-policy (Q learning)</a:t>
                </a:r>
              </a:p>
              <a:p>
                <a:pPr marL="688975" indent="-344488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u="sng" dirty="0" smtClean="0"/>
                  <a:t>On-policy</a:t>
                </a:r>
                <a:r>
                  <a:rPr lang="en-US" dirty="0" smtClean="0"/>
                  <a:t> – choose a </a:t>
                </a:r>
                <a:r>
                  <a:rPr lang="en-US" b="1" dirty="0" smtClean="0"/>
                  <a:t>specific next action</a:t>
                </a:r>
                <a:r>
                  <a:rPr lang="en-US" dirty="0" smtClean="0"/>
                  <a:t> according to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b="1" dirty="0" smtClean="0"/>
                  <a:t>-</a:t>
                </a:r>
                <a:r>
                  <a:rPr lang="en-US" dirty="0" smtClean="0"/>
                  <a:t>greedy policy, use that as the next action for TD learning</a:t>
                </a:r>
                <a:endParaRPr lang="en-US" b="1" dirty="0" smtClean="0"/>
              </a:p>
              <a:p>
                <a:pPr marL="688975" indent="-344488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u="sng" dirty="0" smtClean="0"/>
                  <a:t>Off-policy</a:t>
                </a:r>
                <a:r>
                  <a:rPr lang="en-US" dirty="0" smtClean="0"/>
                  <a:t> – choose the </a:t>
                </a:r>
                <a:r>
                  <a:rPr lang="en-US" b="1" dirty="0" smtClean="0"/>
                  <a:t>best next action</a:t>
                </a:r>
                <a:r>
                  <a:rPr lang="en-US" dirty="0" smtClean="0"/>
                  <a:t>, ignoring the current policy, and use that as the next action for TD learning</a:t>
                </a:r>
                <a:endParaRPr lang="en-US" u="sng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4185"/>
                <a:ext cx="10515600" cy="3386455"/>
              </a:xfrm>
              <a:blipFill rotWithShape="0">
                <a:blip r:embed="rId2"/>
                <a:stretch>
                  <a:fillRect l="-1217" t="-1619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82716" y="5250371"/>
                <a:ext cx="6826567" cy="954107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In both cases, still actually </a:t>
                </a:r>
                <a:r>
                  <a:rPr lang="en-US" sz="2800" b="1" dirty="0" smtClean="0"/>
                  <a:t>take</a:t>
                </a:r>
                <a:r>
                  <a:rPr lang="en-US" sz="2800" dirty="0" smtClean="0"/>
                  <a:t> the next action according to current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800" dirty="0" smtClean="0"/>
                  <a:t>-greedy policy!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716" y="5250371"/>
                <a:ext cx="6826567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6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4752" y="2286000"/>
            <a:ext cx="881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Genetic algorithms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3845905" y="5530334"/>
            <a:ext cx="40125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hlinkClick r:id="rId2"/>
              </a:rPr>
              <a:t>http://</a:t>
            </a:r>
            <a:r>
              <a:rPr lang="en-US" sz="2000" dirty="0">
                <a:hlinkClick r:id="rId2"/>
              </a:rPr>
              <a:t>rednuht.org/genetic_walkers/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32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Setup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There’s a problem that you want to solve (e.g., making an antenna), but you’re not sure how best to search the model space.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Idea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Start with a  whole bunch of different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Find which ones work and cross-breed them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Include mutation for random outcomes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537" y="3714750"/>
            <a:ext cx="2110981" cy="270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2553"/>
            <a:ext cx="10515600" cy="3002407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current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82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Antenna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19950" cy="3138964"/>
              </a:xfrm>
            </p:spPr>
            <p:txBody>
              <a:bodyPr>
                <a:normAutofit fontScale="925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Model setup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direction/length of bend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/>
                  <a:t> represents a single configuration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smtClean="0"/>
                  <a:t>Fitness test for selection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Keep the model if its bends are roughly symmetric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19950" cy="3138964"/>
              </a:xfrm>
              <a:blipFill rotWithShape="0">
                <a:blip r:embed="rId2"/>
                <a:stretch>
                  <a:fillRect l="-1520" t="-1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n 4"/>
          <p:cNvSpPr/>
          <p:nvPr/>
        </p:nvSpPr>
        <p:spPr>
          <a:xfrm>
            <a:off x="10661749" y="5075236"/>
            <a:ext cx="528637" cy="6715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10918924" y="4460873"/>
            <a:ext cx="7144" cy="61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10661749" y="4103686"/>
            <a:ext cx="242887" cy="35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661749" y="3489323"/>
            <a:ext cx="528637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0904636" y="3074986"/>
            <a:ext cx="285750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904636" y="2660648"/>
            <a:ext cx="285750" cy="40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0661749" y="2017711"/>
            <a:ext cx="528637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0661749" y="1517648"/>
            <a:ext cx="0" cy="50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658261" y="5009595"/>
                <a:ext cx="31787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1 1 1 1 1 1 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61" y="5009595"/>
                <a:ext cx="31787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879" t="-143333" r="-13244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543961" y="5423933"/>
                <a:ext cx="4255972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0,  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61" y="5423933"/>
                <a:ext cx="4255972" cy="9161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565655" y="2283687"/>
                <a:ext cx="870940" cy="2399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8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8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655" y="2283687"/>
                <a:ext cx="870940" cy="239943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47323" y="3143029"/>
                <a:ext cx="785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323" y="3143029"/>
                <a:ext cx="785813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1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𝟔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140" t="-2000" r="-5233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487" y="3368674"/>
                <a:ext cx="284276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4" y="2472013"/>
                <a:ext cx="295497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2930362"/>
                <a:ext cx="1051057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𝟔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341" y="3855339"/>
                <a:ext cx="1051057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820" y="3959697"/>
                <a:ext cx="105105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140" t="-2000" r="-5233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728" y="5268159"/>
                <a:ext cx="1243417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54944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076877" y="1274857"/>
                <a:ext cx="358463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877" y="1274857"/>
                <a:ext cx="3584636" cy="77886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98" y="2312557"/>
            <a:ext cx="989512" cy="989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04" y="3260322"/>
            <a:ext cx="989512" cy="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4752" y="2286000"/>
            <a:ext cx="881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Reinforcement Learning 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38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5" y="476829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7" y="3518415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7315200" y="3314700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86300" y="4538068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43950" y="5137624"/>
            <a:ext cx="0" cy="785813"/>
          </a:xfrm>
          <a:prstGeom prst="line">
            <a:avLst/>
          </a:prstGeom>
          <a:ln w="635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50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99806" y="4145161"/>
            <a:ext cx="3301225" cy="785813"/>
            <a:chOff x="5900737" y="3314700"/>
            <a:chExt cx="3301225" cy="785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900737" y="3518415"/>
                  <a:ext cx="33012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uk-UA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4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737" y="3518415"/>
                  <a:ext cx="3301225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/>
            <p:nvPr/>
          </p:nvCxnSpPr>
          <p:spPr>
            <a:xfrm>
              <a:off x="7315200" y="3314700"/>
              <a:ext cx="0" cy="785813"/>
            </a:xfrm>
            <a:prstGeom prst="line">
              <a:avLst/>
            </a:prstGeom>
            <a:ln w="635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241347" y="5522655"/>
            <a:ext cx="3759684" cy="785813"/>
            <a:chOff x="2828925" y="4538068"/>
            <a:chExt cx="3759684" cy="785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28925" y="4768292"/>
                  <a:ext cx="375968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uk-UA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240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925" y="4768292"/>
                  <a:ext cx="375968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4686300" y="4538068"/>
              <a:ext cx="0" cy="785813"/>
            </a:xfrm>
            <a:prstGeom prst="line">
              <a:avLst/>
            </a:prstGeom>
            <a:ln w="635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71488" y="1614488"/>
            <a:ext cx="5757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Split each model in half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Take the first half of model 1 and second half of model 2, add to the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Take the first half of model 2 and second half of model 1, add to the population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71700" y="4829176"/>
            <a:ext cx="1757363" cy="737446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14588" y="4829177"/>
            <a:ext cx="1626704" cy="737445"/>
          </a:xfrm>
          <a:prstGeom prst="straightConnector1">
            <a:avLst/>
          </a:prstGeom>
          <a:ln w="635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24392" y="3775829"/>
                <a:ext cx="3413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392" y="3775829"/>
                <a:ext cx="341343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51268" y="4930974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68" y="4930974"/>
                <a:ext cx="37596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472080" y="2796895"/>
            <a:ext cx="371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/>
              <a:t>Added to population</a:t>
            </a:r>
            <a:endParaRPr lang="en-US" sz="2000" i="1" u="sng" dirty="0"/>
          </a:p>
        </p:txBody>
      </p:sp>
      <p:cxnSp>
        <p:nvCxnSpPr>
          <p:cNvPr id="24" name="Straight Arrow Connector 23"/>
          <p:cNvCxnSpPr>
            <a:stCxn id="5" idx="3"/>
            <a:endCxn id="20" idx="1"/>
          </p:cNvCxnSpPr>
          <p:nvPr/>
        </p:nvCxnSpPr>
        <p:spPr>
          <a:xfrm>
            <a:off x="5001031" y="4533542"/>
            <a:ext cx="2750237" cy="5820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9" idx="1"/>
          </p:cNvCxnSpPr>
          <p:nvPr/>
        </p:nvCxnSpPr>
        <p:spPr>
          <a:xfrm flipV="1">
            <a:off x="5001031" y="3960495"/>
            <a:ext cx="2923361" cy="197705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Crossover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413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41343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30122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53045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75968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48787" y="4843463"/>
            <a:ext cx="11601450" cy="242887"/>
          </a:xfrm>
          <a:prstGeom prst="line">
            <a:avLst/>
          </a:prstGeom>
          <a:ln w="508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5133" y="4605932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Newly-added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5165952"/>
            <a:ext cx="147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Original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33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24047"/>
            <a:ext cx="10515600" cy="6746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In each model generated by crossover, mutate model parameters at random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35905" y="2198735"/>
                <a:ext cx="9377363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Example mutation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0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0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+1,    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𝑝𝑟𝑜𝑏𝑎𝑏𝑖𝑙𝑖𝑡𝑦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−2∗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𝑝𝑟𝑜𝑏𝑎𝑏𝑖𝑙𝑖𝑡𝑦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     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𝑒𝑙𝑠𝑒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05" y="2198735"/>
                <a:ext cx="9377363" cy="1539780"/>
              </a:xfrm>
              <a:prstGeom prst="rect">
                <a:avLst/>
              </a:prstGeom>
              <a:blipFill rotWithShape="0">
                <a:blip r:embed="rId2"/>
                <a:stretch>
                  <a:fillRect l="-71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84016" y="2691626"/>
                <a:ext cx="10495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&lt;1−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16" y="2691626"/>
                <a:ext cx="1049518" cy="553998"/>
              </a:xfrm>
              <a:prstGeom prst="rect">
                <a:avLst/>
              </a:prstGeom>
              <a:blipFill rotWithShape="0">
                <a:blip r:embed="rId3"/>
                <a:stretch>
                  <a:fillRect l="-7558" r="-232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36518" y="4624343"/>
                <a:ext cx="870940" cy="2056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18" y="4624343"/>
                <a:ext cx="870940" cy="20566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95999" y="4601516"/>
                <a:ext cx="870940" cy="207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601516"/>
                <a:ext cx="870940" cy="20794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30282" y="4197759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282" y="4197759"/>
                <a:ext cx="28341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915025" y="4197759"/>
            <a:ext cx="118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Mutations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5086350" y="5400675"/>
            <a:ext cx="828675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326805" y="5448374"/>
            <a:ext cx="828675" cy="3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49245" y="4624343"/>
                <a:ext cx="870940" cy="2056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245" y="4624343"/>
                <a:ext cx="870940" cy="20566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35905" y="5342865"/>
                <a:ext cx="103669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=0.25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905" y="5342865"/>
                <a:ext cx="1036694" cy="615553"/>
              </a:xfrm>
              <a:prstGeom prst="rect">
                <a:avLst/>
              </a:prstGeom>
              <a:blipFill rotWithShape="0">
                <a:blip r:embed="rId8"/>
                <a:stretch>
                  <a:fillRect l="-8235" r="-5882" b="-1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25502" y="4081199"/>
            <a:ext cx="285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 mutation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80974" y="4009818"/>
            <a:ext cx="11830050" cy="0"/>
          </a:xfrm>
          <a:prstGeom prst="line">
            <a:avLst/>
          </a:prstGeom>
          <a:ln w="38100">
            <a:solidFill>
              <a:schemeClr val="bg2">
                <a:lumMod val="2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49245" y="4210725"/>
                <a:ext cx="8709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245" y="4210725"/>
                <a:ext cx="87094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399" t="-38333" r="-2867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8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48787" y="4843463"/>
            <a:ext cx="11601450" cy="242887"/>
          </a:xfrm>
          <a:prstGeom prst="line">
            <a:avLst/>
          </a:prstGeom>
          <a:ln w="508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0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48787" y="2082281"/>
            <a:ext cx="11601450" cy="465772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Back to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507606"/>
            <a:ext cx="3076575" cy="5746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population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665" y="6029302"/>
                <a:ext cx="375968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89" y="5308280"/>
                <a:ext cx="3301225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74" y="5323881"/>
                <a:ext cx="3530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767" y="2257405"/>
                <a:ext cx="3530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10" y="2871288"/>
                <a:ext cx="375968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56" y="3739300"/>
                <a:ext cx="342786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46" y="4339124"/>
                <a:ext cx="3530454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4" y="3892155"/>
                <a:ext cx="364266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9" y="2925602"/>
                <a:ext cx="364266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98960" y="475236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960" y="4752369"/>
                <a:ext cx="1051057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8140" t="-200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601274" y="3284533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274" y="3284533"/>
                <a:ext cx="1243417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6863" r="-441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93775" y="2615151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75" y="2615151"/>
                <a:ext cx="1243417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6863" r="-441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69882" y="3333433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882" y="3333433"/>
                <a:ext cx="1051057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8092" r="-520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711287" y="4308590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287" y="4308590"/>
                <a:ext cx="1051057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814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324572" y="5707369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572" y="5707369"/>
                <a:ext cx="1051057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8140" r="-581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68672" y="5662254"/>
                <a:ext cx="1051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72" y="5662254"/>
                <a:ext cx="1051057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8140" r="-5814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45978" y="6322382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78" y="6322382"/>
                <a:ext cx="1243417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6863" r="-441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357857" y="4067815"/>
                <a:ext cx="12434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𝒇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57" y="4067815"/>
                <a:ext cx="1243417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6863" r="-392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89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main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2553"/>
            <a:ext cx="10515600" cy="3002407"/>
          </a:xfrm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current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700713" y="4500563"/>
            <a:ext cx="5343525" cy="169277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Two main choices to make:</a:t>
            </a:r>
          </a:p>
          <a:p>
            <a:pPr marL="747713" indent="-452438">
              <a:spcBef>
                <a:spcPts val="1200"/>
              </a:spcBef>
              <a:buFont typeface="Wingdings" charset="2"/>
              <a:buChar char="ü"/>
            </a:pPr>
            <a:r>
              <a:rPr lang="en-US" sz="2800" dirty="0" smtClean="0"/>
              <a:t>Good fitness test</a:t>
            </a:r>
          </a:p>
          <a:p>
            <a:pPr marL="747713" indent="-452438">
              <a:spcBef>
                <a:spcPts val="1200"/>
              </a:spcBef>
              <a:buFont typeface="Wingdings" charset="2"/>
              <a:buChar char="ü"/>
            </a:pPr>
            <a:r>
              <a:rPr lang="en-US" sz="2800" dirty="0" smtClean="0"/>
              <a:t>Good mutation strategy</a:t>
            </a:r>
          </a:p>
        </p:txBody>
      </p:sp>
    </p:spTree>
    <p:extLst>
      <p:ext uri="{BB962C8B-B14F-4D97-AF65-F5344CB8AC3E}">
        <p14:creationId xmlns:p14="http://schemas.microsoft.com/office/powerpoint/2010/main" val="100878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good fitness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 was “Is it symmetrically bent?”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this probably isn’t a very good test for how well the antenna works!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Better examples (using simulation):</a:t>
            </a:r>
          </a:p>
          <a:p>
            <a:pPr marL="930275" indent="-465138">
              <a:buFont typeface="Wingdings" charset="2"/>
              <a:buChar char="Ø"/>
            </a:pPr>
            <a:r>
              <a:rPr lang="en-US" dirty="0" smtClean="0"/>
              <a:t>Send a signal to the antenna, check accuracy of receipt</a:t>
            </a:r>
          </a:p>
          <a:p>
            <a:pPr marL="930275" indent="-465138">
              <a:buFont typeface="Wingdings" charset="2"/>
              <a:buChar char="Ø"/>
            </a:pPr>
            <a:r>
              <a:rPr lang="en-US" dirty="0" smtClean="0"/>
              <a:t>Send a signal from the antenna, see how far it goes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2195" y="5276032"/>
            <a:ext cx="7187609" cy="1231106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800" dirty="0" smtClean="0"/>
              <a:t>In general, design a fitness test that evaluates </a:t>
            </a:r>
            <a:r>
              <a:rPr lang="en-US" sz="2800" b="1" u="sng" dirty="0" smtClean="0"/>
              <a:t>performance on the target problem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1168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good mutation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655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Same tradeoff as in Reinforcement Learning: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 smtClean="0"/>
              <a:t>Exploration vs Exploitation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97418" y="3520572"/>
            <a:ext cx="8071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mutation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More likely to make big changes to escape current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More likely to lose current good models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b="1" dirty="0" smtClean="0">
                <a:sym typeface="Wingdings"/>
              </a:rPr>
              <a:t>Low mutation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Better for fine-tuning current good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But much harder to escape current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85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high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961120" y="374904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sp>
        <p:nvSpPr>
          <p:cNvPr id="25" name="Freeform 24"/>
          <p:cNvSpPr/>
          <p:nvPr/>
        </p:nvSpPr>
        <p:spPr>
          <a:xfrm>
            <a:off x="5839046" y="2147423"/>
            <a:ext cx="3122073" cy="3414905"/>
          </a:xfrm>
          <a:custGeom>
            <a:avLst/>
            <a:gdLst>
              <a:gd name="connsiteX0" fmla="*/ 2999232 w 2999232"/>
              <a:gd name="connsiteY0" fmla="*/ 1290714 h 3046362"/>
              <a:gd name="connsiteX1" fmla="*/ 2523744 w 2999232"/>
              <a:gd name="connsiteY1" fmla="*/ 1510170 h 3046362"/>
              <a:gd name="connsiteX2" fmla="*/ 1536192 w 2999232"/>
              <a:gd name="connsiteY2" fmla="*/ 28842 h 3046362"/>
              <a:gd name="connsiteX3" fmla="*/ 0 w 2999232"/>
              <a:gd name="connsiteY3" fmla="*/ 3046362 h 304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9232" h="3046362">
                <a:moveTo>
                  <a:pt x="2999232" y="1290714"/>
                </a:moveTo>
                <a:cubicBezTo>
                  <a:pt x="2883408" y="1505598"/>
                  <a:pt x="2767584" y="1720482"/>
                  <a:pt x="2523744" y="1510170"/>
                </a:cubicBezTo>
                <a:cubicBezTo>
                  <a:pt x="2279904" y="1299858"/>
                  <a:pt x="1956816" y="-227190"/>
                  <a:pt x="1536192" y="28842"/>
                </a:cubicBezTo>
                <a:cubicBezTo>
                  <a:pt x="1115568" y="284874"/>
                  <a:pt x="216408" y="2647074"/>
                  <a:pt x="0" y="3046362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Problem: Driving home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377395" y="1700825"/>
            <a:ext cx="4976405" cy="4585784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4443" y="2823972"/>
                <a:ext cx="484178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Transition probabilities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At any time, someone can cut you off and you have to stop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On OH-315, you can get in an accident at any time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315,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Otherwise, you move as intended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3" y="2823972"/>
                <a:ext cx="4841786" cy="2554545"/>
              </a:xfrm>
              <a:prstGeom prst="rect">
                <a:avLst/>
              </a:prstGeom>
              <a:blipFill rotWithShape="0">
                <a:blip r:embed="rId10"/>
                <a:stretch>
                  <a:fillRect l="-1259" t="-1193" r="-882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74443" y="1323633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Legal 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Driving along the road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Intentionally getting in an accident (OH-315 only)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4443" y="5400154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Rewards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Get home: +10 (terminal)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Pay toll: -5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Crash: -100 (terminal)</a:t>
            </a:r>
          </a:p>
        </p:txBody>
      </p:sp>
    </p:spTree>
    <p:extLst>
      <p:ext uri="{BB962C8B-B14F-4D97-AF65-F5344CB8AC3E}">
        <p14:creationId xmlns:p14="http://schemas.microsoft.com/office/powerpoint/2010/main" val="72671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high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285232" y="525231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583132" y="4114800"/>
            <a:ext cx="963972" cy="1521986"/>
          </a:xfrm>
          <a:custGeom>
            <a:avLst/>
            <a:gdLst>
              <a:gd name="connsiteX0" fmla="*/ 0 w 950976"/>
              <a:gd name="connsiteY0" fmla="*/ 1005840 h 1355914"/>
              <a:gd name="connsiteX1" fmla="*/ 347472 w 950976"/>
              <a:gd name="connsiteY1" fmla="*/ 1298448 h 1355914"/>
              <a:gd name="connsiteX2" fmla="*/ 950976 w 950976"/>
              <a:gd name="connsiteY2" fmla="*/ 0 h 135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976" h="1355914">
                <a:moveTo>
                  <a:pt x="0" y="1005840"/>
                </a:moveTo>
                <a:cubicBezTo>
                  <a:pt x="94488" y="1235964"/>
                  <a:pt x="188976" y="1466088"/>
                  <a:pt x="347472" y="1298448"/>
                </a:cubicBezTo>
                <a:cubicBezTo>
                  <a:pt x="505968" y="1130808"/>
                  <a:pt x="801624" y="353568"/>
                  <a:pt x="950976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547104" y="2285002"/>
            <a:ext cx="1975104" cy="1829798"/>
          </a:xfrm>
          <a:custGeom>
            <a:avLst/>
            <a:gdLst>
              <a:gd name="connsiteX0" fmla="*/ 0 w 1975104"/>
              <a:gd name="connsiteY0" fmla="*/ 1829798 h 1829798"/>
              <a:gd name="connsiteX1" fmla="*/ 603504 w 1975104"/>
              <a:gd name="connsiteY1" fmla="*/ 998 h 1829798"/>
              <a:gd name="connsiteX2" fmla="*/ 1975104 w 1975104"/>
              <a:gd name="connsiteY2" fmla="*/ 1573766 h 182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5104" h="1829798">
                <a:moveTo>
                  <a:pt x="0" y="1829798"/>
                </a:moveTo>
                <a:cubicBezTo>
                  <a:pt x="137160" y="936734"/>
                  <a:pt x="274320" y="43670"/>
                  <a:pt x="603504" y="998"/>
                </a:cubicBezTo>
                <a:cubicBezTo>
                  <a:pt x="932688" y="-41674"/>
                  <a:pt x="1789176" y="1296398"/>
                  <a:pt x="1975104" y="1573766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77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low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5285232" y="525231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95897" y="5252310"/>
            <a:ext cx="343149" cy="332101"/>
          </a:xfrm>
          <a:prstGeom prst="straightConnector1">
            <a:avLst/>
          </a:pr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113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 - low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491563" y="2147423"/>
            <a:ext cx="7208874" cy="3595888"/>
          </a:xfrm>
          <a:custGeom>
            <a:avLst/>
            <a:gdLst>
              <a:gd name="connsiteX0" fmla="*/ 0 w 7208874"/>
              <a:gd name="connsiteY0" fmla="*/ 1425116 h 3595888"/>
              <a:gd name="connsiteX1" fmla="*/ 1339702 w 7208874"/>
              <a:gd name="connsiteY1" fmla="*/ 85414 h 3595888"/>
              <a:gd name="connsiteX2" fmla="*/ 3317358 w 7208874"/>
              <a:gd name="connsiteY2" fmla="*/ 3594158 h 3595888"/>
              <a:gd name="connsiteX3" fmla="*/ 4784651 w 7208874"/>
              <a:gd name="connsiteY3" fmla="*/ 574512 h 3595888"/>
              <a:gd name="connsiteX4" fmla="*/ 6081823 w 7208874"/>
              <a:gd name="connsiteY4" fmla="*/ 1935479 h 3595888"/>
              <a:gd name="connsiteX5" fmla="*/ 7208874 w 7208874"/>
              <a:gd name="connsiteY5" fmla="*/ 978549 h 359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08874" h="3595888">
                <a:moveTo>
                  <a:pt x="0" y="1425116"/>
                </a:moveTo>
                <a:cubicBezTo>
                  <a:pt x="393404" y="574511"/>
                  <a:pt x="786809" y="-276093"/>
                  <a:pt x="1339702" y="85414"/>
                </a:cubicBezTo>
                <a:cubicBezTo>
                  <a:pt x="1892595" y="446921"/>
                  <a:pt x="2743200" y="3512642"/>
                  <a:pt x="3317358" y="3594158"/>
                </a:cubicBezTo>
                <a:cubicBezTo>
                  <a:pt x="3891516" y="3675674"/>
                  <a:pt x="4323907" y="850958"/>
                  <a:pt x="4784651" y="574512"/>
                </a:cubicBezTo>
                <a:cubicBezTo>
                  <a:pt x="5245395" y="298066"/>
                  <a:pt x="5677786" y="1868140"/>
                  <a:pt x="6081823" y="1935479"/>
                </a:cubicBezTo>
                <a:cubicBezTo>
                  <a:pt x="6485860" y="2002818"/>
                  <a:pt x="7208874" y="978549"/>
                  <a:pt x="7208874" y="978549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91563" y="1786270"/>
            <a:ext cx="0" cy="452947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977656" y="4784651"/>
            <a:ext cx="7722781" cy="0"/>
          </a:xfrm>
          <a:prstGeom prst="line">
            <a:avLst/>
          </a:prstGeom>
          <a:ln w="25400">
            <a:solidFill>
              <a:schemeClr val="tx1">
                <a:alpha val="4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charset="0"/>
                        </a:rPr>
                        <m:t>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06" y="1371988"/>
                <a:ext cx="888513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274" t="-37255" r="-1027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225" y="4527942"/>
                <a:ext cx="384143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961120" y="3749040"/>
            <a:ext cx="146304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3082" y="6052913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Better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3082" y="1856252"/>
            <a:ext cx="1449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Worse</a:t>
            </a:r>
            <a:endParaRPr lang="en-US" i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529517" y="3749040"/>
            <a:ext cx="403292" cy="257954"/>
          </a:xfrm>
          <a:prstGeom prst="straightConnector1">
            <a:avLst/>
          </a:prstGeom>
          <a:noFill/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068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156"/>
            <a:ext cx="6312408" cy="3002407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b="1" dirty="0" smtClean="0"/>
              <a:t>Each iteration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Evaluate fitness of population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Select the fittest, remove the rest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Crossover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smtClean="0"/>
              <a:t>Mutation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476531" y="2168362"/>
            <a:ext cx="4099773" cy="166199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800" smtClean="0"/>
              <a:t>Use a </a:t>
            </a:r>
            <a:r>
              <a:rPr lang="en-US" sz="2800" dirty="0" smtClean="0"/>
              <a:t>fitness test that evaluates </a:t>
            </a:r>
            <a:r>
              <a:rPr lang="en-US" sz="2800" b="1" u="sng" dirty="0" smtClean="0"/>
              <a:t>performance on the target problem</a:t>
            </a:r>
            <a:endParaRPr lang="en-US" sz="28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307518"/>
            <a:ext cx="460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mutation rate – big changes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Escape current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But lose current good models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40673" y="5307518"/>
            <a:ext cx="5163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ym typeface="Wingdings"/>
              </a:rPr>
              <a:t>Low </a:t>
            </a:r>
            <a:r>
              <a:rPr lang="en-US" sz="2400" b="1" dirty="0">
                <a:sym typeface="Wingdings"/>
              </a:rPr>
              <a:t>mutation </a:t>
            </a:r>
            <a:r>
              <a:rPr lang="en-US" sz="2400" b="1" dirty="0" smtClean="0">
                <a:sym typeface="Wingdings"/>
              </a:rPr>
              <a:t>rate – small changes</a:t>
            </a:r>
            <a:endParaRPr lang="en-US" sz="2400" b="1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ym typeface="Wingdings"/>
              </a:rPr>
              <a:t>F</a:t>
            </a:r>
            <a:r>
              <a:rPr lang="en-US" sz="2400" dirty="0" smtClean="0">
                <a:sym typeface="Wingdings"/>
              </a:rPr>
              <a:t>ine-tune </a:t>
            </a:r>
            <a:r>
              <a:rPr lang="en-US" sz="2400" dirty="0">
                <a:sym typeface="Wingdings"/>
              </a:rPr>
              <a:t>current good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Hard </a:t>
            </a:r>
            <a:r>
              <a:rPr lang="en-US" sz="2400" dirty="0">
                <a:sym typeface="Wingdings"/>
              </a:rPr>
              <a:t>to escape current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04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minute worksheet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9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9049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Probability fundamentals</a:t>
            </a:r>
          </a:p>
          <a:p>
            <a:pPr marL="742950" indent="-327025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Count and divide</a:t>
            </a:r>
          </a:p>
          <a:p>
            <a:pPr marL="742950" indent="-327025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Conditional probability and Bayes Rule</a:t>
            </a:r>
          </a:p>
        </p:txBody>
      </p:sp>
    </p:spTree>
    <p:extLst>
      <p:ext uri="{BB962C8B-B14F-4D97-AF65-F5344CB8AC3E}">
        <p14:creationId xmlns:p14="http://schemas.microsoft.com/office/powerpoint/2010/main" val="15850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Driving Home as </a:t>
            </a:r>
            <a:r>
              <a:rPr lang="en-US" dirty="0" err="1" smtClean="0"/>
              <a:t>Gridworld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569" y="1367623"/>
            <a:ext cx="4357675" cy="49783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2775" y="5714336"/>
            <a:ext cx="4686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Calculating optimal route from knowledge of problem</a:t>
            </a:r>
          </a:p>
          <a:p>
            <a:pPr marL="285750" indent="-285750">
              <a:buFont typeface="Wingdings" charset="2"/>
              <a:buChar char="Ø"/>
            </a:pPr>
            <a:r>
              <a:rPr lang="en-US" u="sng" dirty="0" smtClean="0"/>
              <a:t>No actions taken!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30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06758"/>
            <a:ext cx="10515600" cy="607641"/>
          </a:xfrm>
        </p:spPr>
        <p:txBody>
          <a:bodyPr/>
          <a:lstStyle/>
          <a:p>
            <a:r>
              <a:rPr lang="en-US" dirty="0" smtClean="0"/>
              <a:t>Value iteration (Offline solving)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81101" y="1958000"/>
            <a:ext cx="3999502" cy="3685563"/>
            <a:chOff x="5693109" y="1586416"/>
            <a:chExt cx="4976405" cy="4585784"/>
          </a:xfrm>
        </p:grpSpPr>
        <p:grpSp>
          <p:nvGrpSpPr>
            <p:cNvPr id="12" name="Group 11"/>
            <p:cNvGrpSpPr/>
            <p:nvPr/>
          </p:nvGrpSpPr>
          <p:grpSpPr>
            <a:xfrm>
              <a:off x="5693109" y="1586416"/>
              <a:ext cx="4976405" cy="4585784"/>
              <a:chOff x="2975309" y="1611816"/>
              <a:chExt cx="4976405" cy="458578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244695" y="1828800"/>
                <a:ext cx="3603905" cy="4368800"/>
                <a:chOff x="3431895" y="-966533"/>
                <a:chExt cx="5886481" cy="6986333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94372" y="2465362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868273" y="1212074"/>
                  <a:ext cx="1307936" cy="1592269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69076" y="5194537"/>
                  <a:ext cx="718764" cy="93176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4233" y="3015036"/>
                  <a:ext cx="1350790" cy="2286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5398" y="-960745"/>
                  <a:ext cx="1927189" cy="2320818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2033" y="-966533"/>
                  <a:ext cx="2073365" cy="1592269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3586239" y="2513624"/>
                  <a:ext cx="1927191" cy="2224301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544749" y="1241387"/>
                  <a:ext cx="1307936" cy="153364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432631" y="-960746"/>
                  <a:ext cx="1879402" cy="2320818"/>
                </a:xfrm>
                <a:prstGeom prst="rect">
                  <a:avLst/>
                </a:prstGeom>
              </p:spPr>
            </p:pic>
          </p:grp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5430574"/>
                <a:ext cx="1198547" cy="63511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761" y="1949299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7415" y="3381660"/>
                <a:ext cx="587375" cy="469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5309" y="2950048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" y="3974420"/>
                <a:ext cx="976063" cy="8752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716" y="2834932"/>
                <a:ext cx="1112998" cy="1284229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943" y="1611816"/>
                <a:ext cx="1306495" cy="1306495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724" y="4293215"/>
              <a:ext cx="587375" cy="4699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214" y="2239663"/>
              <a:ext cx="587375" cy="469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142425" y="1764319"/>
                <a:ext cx="484178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u="sng" dirty="0" smtClean="0"/>
                  <a:t>Transition probabilities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</a:rPr>
                      <m:t>𝑠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𝑐𝑟𝑎𝑠h</m:t>
                        </m:r>
                      </m:e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315,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=0.1</m:t>
                    </m:r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/>
                  <a:t>Otherwise, you move as intended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25" y="1764319"/>
                <a:ext cx="4841786" cy="1323439"/>
              </a:xfrm>
              <a:prstGeom prst="rect">
                <a:avLst/>
              </a:prstGeom>
              <a:blipFill rotWithShape="0">
                <a:blip r:embed="rId10"/>
                <a:stretch>
                  <a:fillRect l="-1385" t="-6881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142425" y="3116939"/>
            <a:ext cx="4841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Rewards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Get home: +10 (terminal)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Pay toll: -5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Crash: -100 (terminal)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3" y="2099492"/>
            <a:ext cx="659244" cy="572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63" y="3570697"/>
            <a:ext cx="659244" cy="5722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08763" y="4846746"/>
            <a:ext cx="4810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Transitions and rewards are </a:t>
            </a:r>
            <a:r>
              <a:rPr lang="en-US" sz="2000" b="1" u="sng" dirty="0" smtClean="0"/>
              <a:t>known</a:t>
            </a:r>
            <a:r>
              <a:rPr lang="en-US" sz="2000" dirty="0" smtClean="0"/>
              <a:t> to the agent</a:t>
            </a:r>
          </a:p>
          <a:p>
            <a:endParaRPr lang="en-US" sz="2000" dirty="0"/>
          </a:p>
          <a:p>
            <a:r>
              <a:rPr lang="en-US" sz="2000" dirty="0" smtClean="0"/>
              <a:t>We can </a:t>
            </a:r>
            <a:r>
              <a:rPr lang="en-US" sz="2000" b="1" u="sng" dirty="0" smtClean="0"/>
              <a:t>calculate</a:t>
            </a:r>
            <a:r>
              <a:rPr lang="en-US" sz="2000" dirty="0" smtClean="0"/>
              <a:t> the optimal policy, without having to take any action.</a:t>
            </a:r>
          </a:p>
        </p:txBody>
      </p:sp>
    </p:spTree>
    <p:extLst>
      <p:ext uri="{BB962C8B-B14F-4D97-AF65-F5344CB8AC3E}">
        <p14:creationId xmlns:p14="http://schemas.microsoft.com/office/powerpoint/2010/main" val="2829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7B05F9-84A9-B047-A346-68DB6A5C69F0}" vid="{D4853D83-D962-D44A-AB1D-3B1A9DED5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17645</TotalTime>
  <Words>5175</Words>
  <Application>Microsoft Macintosh PowerPoint</Application>
  <PresentationFormat>Widescreen</PresentationFormat>
  <Paragraphs>748</Paragraphs>
  <Slides>75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Calibri</vt:lpstr>
      <vt:lpstr>Calibri Light</vt:lpstr>
      <vt:lpstr>Cambria Math</vt:lpstr>
      <vt:lpstr>Courier New</vt:lpstr>
      <vt:lpstr>Wingdings</vt:lpstr>
      <vt:lpstr>Arial</vt:lpstr>
      <vt:lpstr>Office Theme</vt:lpstr>
      <vt:lpstr>Announcements</vt:lpstr>
      <vt:lpstr>Feedback summary</vt:lpstr>
      <vt:lpstr>Changes for the second half</vt:lpstr>
      <vt:lpstr>Today’s learning goals</vt:lpstr>
      <vt:lpstr>PowerPoint Presentation</vt:lpstr>
      <vt:lpstr>PowerPoint Presentation</vt:lpstr>
      <vt:lpstr>Problem: Driving home</vt:lpstr>
      <vt:lpstr>Driving Home as Gridworld</vt:lpstr>
      <vt:lpstr>Value iteration (Offline solving)</vt:lpstr>
      <vt:lpstr>Driving Home as Gridworld</vt:lpstr>
      <vt:lpstr>Value iteration (Offline solving)</vt:lpstr>
      <vt:lpstr>Value iteration (Offline solving)</vt:lpstr>
      <vt:lpstr>Value iteration (Offline solving)</vt:lpstr>
      <vt:lpstr>Online reinforcement learning</vt:lpstr>
      <vt:lpstr>Monte Carlo</vt:lpstr>
      <vt:lpstr>Monte Carlo</vt:lpstr>
      <vt:lpstr>Monte Carlo</vt:lpstr>
      <vt:lpstr>Monte Carlo</vt:lpstr>
      <vt:lpstr>Monte Carlo</vt:lpstr>
      <vt:lpstr>Monte Carlo</vt:lpstr>
      <vt:lpstr>Temporal Difference learning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1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2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TD learning – Episode 3</vt:lpstr>
      <vt:lpstr>Temporal Difference learning</vt:lpstr>
      <vt:lpstr>TD learning – On-policy vs Off-policy</vt:lpstr>
      <vt:lpstr>Off-policy vs On-policy learning process</vt:lpstr>
      <vt:lpstr>TD learning – Off-policy</vt:lpstr>
      <vt:lpstr>TD learning – On-policy</vt:lpstr>
      <vt:lpstr>RL Concepts</vt:lpstr>
      <vt:lpstr>RL Concepts</vt:lpstr>
      <vt:lpstr>RL Concepts</vt:lpstr>
      <vt:lpstr>PowerPoint Presentation</vt:lpstr>
      <vt:lpstr>Genetic algorithms</vt:lpstr>
      <vt:lpstr>Main steps</vt:lpstr>
      <vt:lpstr>Example: Antenna</vt:lpstr>
      <vt:lpstr>Antenna: Evaluation</vt:lpstr>
      <vt:lpstr>Antenna: Selection</vt:lpstr>
      <vt:lpstr>Antenna: Crossover</vt:lpstr>
      <vt:lpstr>Antenna: Crossover</vt:lpstr>
      <vt:lpstr>Antenna: Crossover</vt:lpstr>
      <vt:lpstr>Antenna: Mutation</vt:lpstr>
      <vt:lpstr>Antenna: Mutation</vt:lpstr>
      <vt:lpstr>Antenna: Back to evaluation</vt:lpstr>
      <vt:lpstr>Recap: main steps</vt:lpstr>
      <vt:lpstr>Choosing a good fitness test</vt:lpstr>
      <vt:lpstr>Choosing a good mutation strategy</vt:lpstr>
      <vt:lpstr>Mutation rate - high</vt:lpstr>
      <vt:lpstr>Mutation rate - high</vt:lpstr>
      <vt:lpstr>Mutation rate - low</vt:lpstr>
      <vt:lpstr>Mutation rate - low</vt:lpstr>
      <vt:lpstr>Genetic algorithms recap</vt:lpstr>
      <vt:lpstr>5 minute worksheet</vt:lpstr>
      <vt:lpstr>Next time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3521: Intro to Artificial Intelligence</dc:title>
  <dc:creator>Newman-Griffis, Denis R.</dc:creator>
  <cp:lastModifiedBy>Newman-Griffis, Denis R.</cp:lastModifiedBy>
  <cp:revision>603</cp:revision>
  <cp:lastPrinted>2017-09-12T18:41:39Z</cp:lastPrinted>
  <dcterms:created xsi:type="dcterms:W3CDTF">2017-08-18T18:18:42Z</dcterms:created>
  <dcterms:modified xsi:type="dcterms:W3CDTF">2017-10-18T15:14:31Z</dcterms:modified>
</cp:coreProperties>
</file>